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7"/>
  </p:notesMasterIdLst>
  <p:handoutMasterIdLst>
    <p:handoutMasterId r:id="rId58"/>
  </p:handoutMasterIdLst>
  <p:sldIdLst>
    <p:sldId id="331" r:id="rId2"/>
    <p:sldId id="332" r:id="rId3"/>
    <p:sldId id="395" r:id="rId4"/>
    <p:sldId id="396" r:id="rId5"/>
    <p:sldId id="348" r:id="rId6"/>
    <p:sldId id="397" r:id="rId7"/>
    <p:sldId id="394" r:id="rId8"/>
    <p:sldId id="595" r:id="rId9"/>
    <p:sldId id="579" r:id="rId10"/>
    <p:sldId id="349" r:id="rId11"/>
    <p:sldId id="350" r:id="rId12"/>
    <p:sldId id="596" r:id="rId13"/>
    <p:sldId id="351" r:id="rId14"/>
    <p:sldId id="597" r:id="rId15"/>
    <p:sldId id="598" r:id="rId16"/>
    <p:sldId id="599" r:id="rId17"/>
    <p:sldId id="576" r:id="rId18"/>
    <p:sldId id="575" r:id="rId19"/>
    <p:sldId id="600" r:id="rId20"/>
    <p:sldId id="601" r:id="rId21"/>
    <p:sldId id="553" r:id="rId22"/>
    <p:sldId id="602" r:id="rId23"/>
    <p:sldId id="603" r:id="rId24"/>
    <p:sldId id="604" r:id="rId25"/>
    <p:sldId id="605" r:id="rId26"/>
    <p:sldId id="336" r:id="rId27"/>
    <p:sldId id="338" r:id="rId28"/>
    <p:sldId id="592" r:id="rId29"/>
    <p:sldId id="344" r:id="rId30"/>
    <p:sldId id="555" r:id="rId31"/>
    <p:sldId id="556" r:id="rId32"/>
    <p:sldId id="557" r:id="rId33"/>
    <p:sldId id="559" r:id="rId34"/>
    <p:sldId id="560" r:id="rId35"/>
    <p:sldId id="561" r:id="rId36"/>
    <p:sldId id="563" r:id="rId37"/>
    <p:sldId id="565" r:id="rId38"/>
    <p:sldId id="564" r:id="rId39"/>
    <p:sldId id="562" r:id="rId40"/>
    <p:sldId id="567" r:id="rId41"/>
    <p:sldId id="569" r:id="rId42"/>
    <p:sldId id="571" r:id="rId43"/>
    <p:sldId id="572" r:id="rId44"/>
    <p:sldId id="573" r:id="rId45"/>
    <p:sldId id="574" r:id="rId46"/>
    <p:sldId id="593" r:id="rId47"/>
    <p:sldId id="594" r:id="rId48"/>
    <p:sldId id="577" r:id="rId49"/>
    <p:sldId id="570" r:id="rId50"/>
    <p:sldId id="578" r:id="rId51"/>
    <p:sldId id="580" r:id="rId52"/>
    <p:sldId id="550" r:id="rId53"/>
    <p:sldId id="554" r:id="rId54"/>
    <p:sldId id="552" r:id="rId55"/>
    <p:sldId id="566" r:id="rId56"/>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69" autoAdjust="0"/>
    <p:restoredTop sz="94664"/>
  </p:normalViewPr>
  <p:slideViewPr>
    <p:cSldViewPr snapToGrid="0">
      <p:cViewPr varScale="1">
        <p:scale>
          <a:sx n="63" d="100"/>
          <a:sy n="63" d="100"/>
        </p:scale>
        <p:origin x="1356"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73" d="100"/>
          <a:sy n="73" d="100"/>
        </p:scale>
        <p:origin x="-1626"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3" name="Rectangle 3"/>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2650">
              <a:defRPr sz="1100">
                <a:latin typeface="Helvetica" panose="020B0604020202020204" pitchFamily="34" charset="0"/>
              </a:defRPr>
            </a:lvl1pPr>
          </a:lstStyle>
          <a:p>
            <a:pPr>
              <a:defRPr/>
            </a:pPr>
            <a:endParaRPr lang="en-US" altLang="en-US"/>
          </a:p>
        </p:txBody>
      </p:sp>
      <p:sp>
        <p:nvSpPr>
          <p:cNvPr id="46084" name="Rectangle 4"/>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5" name="Rectangle 5"/>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anose="020B0604020202020204" pitchFamily="34" charset="0"/>
              </a:defRPr>
            </a:lvl1pPr>
          </a:lstStyle>
          <a:p>
            <a:pPr>
              <a:defRPr/>
            </a:pPr>
            <a:fld id="{2880409A-2B82-4B1F-9506-61CCD4BB9C1C}" type="slidenum">
              <a:rPr lang="en-US" altLang="en-US"/>
              <a:pPr>
                <a:defRPr/>
              </a:pPr>
              <a:t>‹#›</a:t>
            </a:fld>
            <a:endParaRPr lang="en-US" altLang="en-US"/>
          </a:p>
        </p:txBody>
      </p:sp>
    </p:spTree>
    <p:extLst>
      <p:ext uri="{BB962C8B-B14F-4D97-AF65-F5344CB8AC3E}">
        <p14:creationId xmlns:p14="http://schemas.microsoft.com/office/powerpoint/2010/main" val="2543059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47" name="Rectangle 3"/>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0275">
              <a:defRPr sz="1200">
                <a:latin typeface="Times New Roman" panose="02020603050405020304" pitchFamily="18" charset="0"/>
              </a:defRPr>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51" name="Rectangle 7"/>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12F8B05C-3C0D-4305-A44B-80B6DBCCA633}" type="slidenum">
              <a:rPr lang="en-US" altLang="en-US"/>
              <a:pPr>
                <a:defRPr/>
              </a:pPr>
              <a:t>‹#›</a:t>
            </a:fld>
            <a:endParaRPr lang="en-US" altLang="en-US"/>
          </a:p>
        </p:txBody>
      </p:sp>
    </p:spTree>
    <p:extLst>
      <p:ext uri="{BB962C8B-B14F-4D97-AF65-F5344CB8AC3E}">
        <p14:creationId xmlns:p14="http://schemas.microsoft.com/office/powerpoint/2010/main" val="8463232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14D6DD7-81B8-4B4D-B9A7-515B6F6F9373}" type="slidenum">
              <a:rPr lang="en-US" altLang="en-US">
                <a:latin typeface="Helvetica" panose="020B0604020202020204" pitchFamily="34" charset="0"/>
              </a:rPr>
              <a:pPr/>
              <a:t>1</a:t>
            </a:fld>
            <a:endParaRPr lang="en-US" altLang="en-US">
              <a:latin typeface="Helvetica"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425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ADDC3A9-D3EF-443D-A4DF-F83BD523A365}"/>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E840D15D-7954-451B-8502-F4B0D88193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FF440FB-7120-4127-9B1D-92292D2CC73C}"/>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66D0972-9881-4EB1-AA47-4EBB12CB80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8014AD9-9DB6-4ED7-9B14-FCFD7319A748}"/>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0B2DB65-043C-4FC3-83A2-0C4909D2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C439577-E7EF-450C-9E47-5EE9CCB54DC6}"/>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0A90DB58-2805-4615-8D9C-A0BB0996E6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F7C19F8-83D2-47E6-85F7-D6C32E5AD80F}"/>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3D80445E-BAEF-45CA-BEC7-475AD5F7C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6C4D36B-C555-4D17-A512-F352BABF14F1}"/>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0E5CC8BC-BDB7-498D-AA10-ED44F8C7B1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8CEDA267-26DA-4737-956E-3A4E99311A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2169C51-8143-449C-A5D9-294F7B51E92E}" type="slidenum">
              <a:rPr lang="en-US" altLang="en-US" smtClean="0">
                <a:latin typeface="Helvetica" panose="020B0604020202020204" pitchFamily="34" charset="0"/>
              </a:rPr>
              <a:pPr/>
              <a:t>21</a:t>
            </a:fld>
            <a:endParaRPr lang="en-US" altLang="en-US">
              <a:latin typeface="Helvetica" panose="020B0604020202020204" pitchFamily="34" charset="0"/>
            </a:endParaRPr>
          </a:p>
        </p:txBody>
      </p:sp>
      <p:sp>
        <p:nvSpPr>
          <p:cNvPr id="58371" name="Rectangle 2">
            <a:extLst>
              <a:ext uri="{FF2B5EF4-FFF2-40B4-BE49-F238E27FC236}">
                <a16:creationId xmlns:a16="http://schemas.microsoft.com/office/drawing/2014/main" id="{78410C01-DA9A-4FC5-B707-982647C76306}"/>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812BCF56-3F8C-49AE-85F8-91C19E1D5E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DC79DF-FD92-4227-8448-B5F34E12D8C3}"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61437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40FD9D-33C4-4861-92E9-E406E729AA29}"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3584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814CA94-2A4D-4586-93B0-D571D08464C9}"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99101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0B17A1-3BB8-4188-997B-88FBC1D529CF}" type="slidenum">
              <a:rPr lang="en-US" altLang="en-US">
                <a:latin typeface="Helvetica" panose="020B0604020202020204" pitchFamily="34" charset="0"/>
              </a:rPr>
              <a:pPr/>
              <a:t>2</a:t>
            </a:fld>
            <a:endParaRPr lang="en-US" altLang="en-US">
              <a:latin typeface="Helvetica" panose="020B0604020202020204" pitchFamily="34"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4391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814CA94-2A4D-4586-93B0-D571D08464C9}"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8958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08543AD-EF20-442E-8E90-6A988025FAA8}" type="slidenum">
              <a:rPr lang="en-US" altLang="en-US">
                <a:latin typeface="Helvetica" panose="020B0604020202020204" pitchFamily="34" charset="0"/>
              </a:rPr>
              <a:pPr/>
              <a:t>52</a:t>
            </a:fld>
            <a:endParaRPr lang="en-US" altLang="en-US">
              <a:latin typeface="Helvetica" panose="020B0604020202020204" pitchFamily="34"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48468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1FA271C-95D2-499F-A0F2-D3289E5B6904}" type="slidenum">
              <a:rPr lang="en-US" altLang="en-US">
                <a:latin typeface="Helvetica" panose="020B0604020202020204" pitchFamily="34" charset="0"/>
              </a:rPr>
              <a:pPr/>
              <a:t>53</a:t>
            </a:fld>
            <a:endParaRPr lang="en-US" altLang="en-US">
              <a:latin typeface="Helvetica" panose="020B0604020202020204"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73021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2E275B4-32DD-446E-A2E0-99CCF02CB29F}" type="slidenum">
              <a:rPr lang="en-US" altLang="en-US">
                <a:latin typeface="Helvetica" panose="020B0604020202020204" pitchFamily="34" charset="0"/>
              </a:rPr>
              <a:pPr/>
              <a:t>54</a:t>
            </a:fld>
            <a:endParaRPr lang="en-US" altLang="en-US">
              <a:latin typeface="Helvetica" panose="020B0604020202020204" pitchFamily="3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35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B8D42A2-9BEB-46E7-94F7-39309424F7C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79B7BD-B307-4E58-90A4-305763E71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542F620-6B53-474C-AC15-37CB15A168A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DE7C351F-FA27-47C0-B918-3BC1649C4C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14CB6AC-A45D-4ED8-85DF-1AAF34C8E7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F60DB3-8675-4C3A-A4C5-49FA7F8BA054}" type="slidenum">
              <a:rPr lang="en-US" altLang="en-US" smtClean="0">
                <a:latin typeface="Helvetica" panose="020B0604020202020204" pitchFamily="34" charset="0"/>
              </a:rPr>
              <a:pPr/>
              <a:t>5</a:t>
            </a:fld>
            <a:endParaRPr lang="en-US" altLang="en-US">
              <a:latin typeface="Helvetica" panose="020B0604020202020204" pitchFamily="34" charset="0"/>
            </a:endParaRPr>
          </a:p>
        </p:txBody>
      </p:sp>
      <p:sp>
        <p:nvSpPr>
          <p:cNvPr id="30723" name="Rectangle 2">
            <a:extLst>
              <a:ext uri="{FF2B5EF4-FFF2-40B4-BE49-F238E27FC236}">
                <a16:creationId xmlns:a16="http://schemas.microsoft.com/office/drawing/2014/main" id="{10B1F408-4E60-484E-AAC6-5CB49F2C567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6DA2AA10-CFAF-4D71-8B4C-4BDCE4C860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5EE7CB2B-03ED-466B-B151-0C4B20F96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85941B-80D1-4887-A8DF-DBF193DEAA52}" type="slidenum">
              <a:rPr lang="en-US" altLang="en-US" smtClean="0">
                <a:latin typeface="Helvetica" panose="020B0604020202020204" pitchFamily="34" charset="0"/>
              </a:rPr>
              <a:pPr/>
              <a:t>6</a:t>
            </a:fld>
            <a:endParaRPr lang="en-US" altLang="en-US">
              <a:latin typeface="Helvetica" panose="020B0604020202020204" pitchFamily="34" charset="0"/>
            </a:endParaRPr>
          </a:p>
        </p:txBody>
      </p:sp>
      <p:sp>
        <p:nvSpPr>
          <p:cNvPr id="32771" name="Rectangle 2">
            <a:extLst>
              <a:ext uri="{FF2B5EF4-FFF2-40B4-BE49-F238E27FC236}">
                <a16:creationId xmlns:a16="http://schemas.microsoft.com/office/drawing/2014/main" id="{BEDEB90C-24AF-47E5-8C32-F0F397198F65}"/>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41EB352D-DACB-43FC-AE0B-D8DBC72923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622BFB8-5A41-4497-B1F2-B81C1A1A11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A94805-3B95-4B13-97D8-C9A14B573AC7}" type="slidenum">
              <a:rPr lang="en-US" altLang="en-US" smtClean="0">
                <a:latin typeface="Helvetica" panose="020B0604020202020204" pitchFamily="34" charset="0"/>
              </a:rPr>
              <a:pPr/>
              <a:t>7</a:t>
            </a:fld>
            <a:endParaRPr lang="en-US" altLang="en-US">
              <a:latin typeface="Helvetica" panose="020B0604020202020204" pitchFamily="34" charset="0"/>
            </a:endParaRPr>
          </a:p>
        </p:txBody>
      </p:sp>
      <p:sp>
        <p:nvSpPr>
          <p:cNvPr id="34819" name="Rectangle 2">
            <a:extLst>
              <a:ext uri="{FF2B5EF4-FFF2-40B4-BE49-F238E27FC236}">
                <a16:creationId xmlns:a16="http://schemas.microsoft.com/office/drawing/2014/main" id="{F1024C27-4A41-484C-86D9-ACEC7D5D120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1DCAF5-5FA6-488B-BCC6-4B3415513F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87AD5D4-821B-4BB0-AB08-02BAC3E9C5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73087D-7D5C-4F3A-BFF0-0908A7B53498}" type="slidenum">
              <a:rPr lang="en-US" altLang="en-US" smtClean="0">
                <a:latin typeface="Helvetica" panose="020B0604020202020204" pitchFamily="34" charset="0"/>
              </a:rPr>
              <a:pPr/>
              <a:t>8</a:t>
            </a:fld>
            <a:endParaRPr lang="en-US" altLang="en-US">
              <a:latin typeface="Helvetica" panose="020B0604020202020204" pitchFamily="34" charset="0"/>
            </a:endParaRPr>
          </a:p>
        </p:txBody>
      </p:sp>
      <p:sp>
        <p:nvSpPr>
          <p:cNvPr id="36867" name="Rectangle 2">
            <a:extLst>
              <a:ext uri="{FF2B5EF4-FFF2-40B4-BE49-F238E27FC236}">
                <a16:creationId xmlns:a16="http://schemas.microsoft.com/office/drawing/2014/main" id="{FD243B30-4363-4C8A-A9A6-666E44BAE0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5E90B5E4-B63A-44A1-B6AF-817689434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8F830D03-76F2-41A6-8FF5-6F18F479FE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7592D7-6B97-45B3-8011-44966F6F3DC1}" type="slidenum">
              <a:rPr lang="en-US" altLang="en-US" smtClean="0">
                <a:latin typeface="Helvetica" panose="020B0604020202020204" pitchFamily="34" charset="0"/>
              </a:rPr>
              <a:pPr/>
              <a:t>12</a:t>
            </a:fld>
            <a:endParaRPr lang="en-US" altLang="en-US">
              <a:latin typeface="Helvetica" panose="020B0604020202020204" pitchFamily="34" charset="0"/>
            </a:endParaRPr>
          </a:p>
        </p:txBody>
      </p:sp>
      <p:sp>
        <p:nvSpPr>
          <p:cNvPr id="41987" name="Rectangle 2">
            <a:extLst>
              <a:ext uri="{FF2B5EF4-FFF2-40B4-BE49-F238E27FC236}">
                <a16:creationId xmlns:a16="http://schemas.microsoft.com/office/drawing/2014/main" id="{EA17456D-0C6A-4CD2-BC91-595E72D3FB8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4C83D94-B0CB-4C68-8017-E06780C537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pic>
        <p:nvPicPr>
          <p:cNvPr id="7"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390375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6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242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85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48227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530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659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065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42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60237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72485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pic>
        <p:nvPicPr>
          <p:cNvPr id="1033"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51"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782638"/>
            <a:ext cx="7772400" cy="2127250"/>
          </a:xfrm>
        </p:spPr>
        <p:txBody>
          <a:bodyPr/>
          <a:lstStyle/>
          <a:p>
            <a:pPr eaLnBrk="1" hangingPunct="1"/>
            <a:r>
              <a:rPr lang="en-US" altLang="zh-CN" sz="4000" dirty="0"/>
              <a:t>Spring</a:t>
            </a:r>
            <a:r>
              <a:rPr lang="en-US" altLang="en-US" sz="4000" dirty="0"/>
              <a:t> 2022 COMP 3511</a:t>
            </a:r>
            <a:br>
              <a:rPr lang="en-US" altLang="en-US" sz="4000" dirty="0"/>
            </a:br>
            <a:r>
              <a:rPr lang="en-US" altLang="en-US" sz="4000" dirty="0"/>
              <a:t>Review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8FEE016A-8273-4F2D-96FA-8D3476301758}"/>
              </a:ext>
            </a:extLst>
          </p:cNvPr>
          <p:cNvSpPr>
            <a:spLocks noGrp="1" noChangeArrowheads="1"/>
          </p:cNvSpPr>
          <p:nvPr>
            <p:ph type="title"/>
          </p:nvPr>
        </p:nvSpPr>
        <p:spPr>
          <a:xfrm>
            <a:off x="457200" y="201613"/>
            <a:ext cx="8229600" cy="576262"/>
          </a:xfrm>
        </p:spPr>
        <p:txBody>
          <a:bodyPr/>
          <a:lstStyle/>
          <a:p>
            <a:r>
              <a:rPr lang="en-US" altLang="en-US"/>
              <a:t>Pthreads Example (Cont.)</a:t>
            </a:r>
          </a:p>
        </p:txBody>
      </p:sp>
      <p:pic>
        <p:nvPicPr>
          <p:cNvPr id="38915" name="Picture 1" descr="Screen Shot 2012-12-04 at 8.50.38 PM.png">
            <a:extLst>
              <a:ext uri="{FF2B5EF4-FFF2-40B4-BE49-F238E27FC236}">
                <a16:creationId xmlns:a16="http://schemas.microsoft.com/office/drawing/2014/main" id="{35DD2AE3-1170-43E4-A16A-0069B91848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 y="1084263"/>
            <a:ext cx="6529388"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BE05A941-34FF-4170-B8BD-7B5F10F6BABC}"/>
              </a:ext>
            </a:extLst>
          </p:cNvPr>
          <p:cNvSpPr>
            <a:spLocks noGrp="1" noChangeArrowheads="1"/>
          </p:cNvSpPr>
          <p:nvPr>
            <p:ph type="title"/>
          </p:nvPr>
        </p:nvSpPr>
        <p:spPr>
          <a:xfrm>
            <a:off x="457200" y="176213"/>
            <a:ext cx="8229600" cy="576262"/>
          </a:xfrm>
        </p:spPr>
        <p:txBody>
          <a:bodyPr/>
          <a:lstStyle/>
          <a:p>
            <a:r>
              <a:rPr lang="en-US" altLang="en-US"/>
              <a:t>Pthreads Example (Cont.)</a:t>
            </a:r>
          </a:p>
        </p:txBody>
      </p:sp>
      <p:pic>
        <p:nvPicPr>
          <p:cNvPr id="39939" name="Picture 1">
            <a:extLst>
              <a:ext uri="{FF2B5EF4-FFF2-40B4-BE49-F238E27FC236}">
                <a16:creationId xmlns:a16="http://schemas.microsoft.com/office/drawing/2014/main" id="{1C9C5D07-4111-4A26-BAC1-A7C2731B36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995363"/>
            <a:ext cx="5795962"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DF0D621-2BFA-47FC-A159-D9A6010D1223}"/>
              </a:ext>
            </a:extLst>
          </p:cNvPr>
          <p:cNvSpPr>
            <a:spLocks noGrp="1" noChangeArrowheads="1"/>
          </p:cNvSpPr>
          <p:nvPr>
            <p:ph type="title"/>
          </p:nvPr>
        </p:nvSpPr>
        <p:spPr>
          <a:xfrm>
            <a:off x="457200" y="201613"/>
            <a:ext cx="8229600" cy="576262"/>
          </a:xfrm>
        </p:spPr>
        <p:txBody>
          <a:bodyPr/>
          <a:lstStyle/>
          <a:p>
            <a:pPr eaLnBrk="1" hangingPunct="1"/>
            <a:r>
              <a:rPr lang="en-US" altLang="en-US"/>
              <a:t>Test the pthread program</a:t>
            </a:r>
          </a:p>
        </p:txBody>
      </p:sp>
      <p:sp>
        <p:nvSpPr>
          <p:cNvPr id="40963" name="Rectangle 3">
            <a:extLst>
              <a:ext uri="{FF2B5EF4-FFF2-40B4-BE49-F238E27FC236}">
                <a16:creationId xmlns:a16="http://schemas.microsoft.com/office/drawing/2014/main" id="{7F383150-3FDC-48D4-BA29-30F4AA2646ED}"/>
              </a:ext>
            </a:extLst>
          </p:cNvPr>
          <p:cNvSpPr>
            <a:spLocks noGrp="1" noChangeArrowheads="1"/>
          </p:cNvSpPr>
          <p:nvPr>
            <p:ph type="body" idx="1"/>
          </p:nvPr>
        </p:nvSpPr>
        <p:spPr>
          <a:xfrm>
            <a:off x="530225" y="1060450"/>
            <a:ext cx="8229600" cy="4465638"/>
          </a:xfrm>
        </p:spPr>
        <p:txBody>
          <a:bodyPr/>
          <a:lstStyle/>
          <a:p>
            <a:r>
              <a:rPr lang="en-US" altLang="en-US"/>
              <a:t>Compile the C program. </a:t>
            </a:r>
          </a:p>
          <a:p>
            <a:r>
              <a:rPr lang="en-US" altLang="en-US"/>
              <a:t>pthread is required in the linking process to generate the executable</a:t>
            </a:r>
          </a:p>
          <a:p>
            <a:endParaRPr lang="en-US" altLang="en-US"/>
          </a:p>
          <a:p>
            <a:endParaRPr lang="en-US" altLang="en-US"/>
          </a:p>
          <a:p>
            <a:endParaRPr lang="en-HK" altLang="en-US"/>
          </a:p>
        </p:txBody>
      </p:sp>
      <p:sp>
        <p:nvSpPr>
          <p:cNvPr id="40964" name="TextBox 3">
            <a:extLst>
              <a:ext uri="{FF2B5EF4-FFF2-40B4-BE49-F238E27FC236}">
                <a16:creationId xmlns:a16="http://schemas.microsoft.com/office/drawing/2014/main" id="{2996508C-9B3F-40D6-898A-151F79F3D013}"/>
              </a:ext>
            </a:extLst>
          </p:cNvPr>
          <p:cNvSpPr txBox="1">
            <a:spLocks noChangeArrowheads="1"/>
          </p:cNvSpPr>
          <p:nvPr/>
        </p:nvSpPr>
        <p:spPr bwMode="auto">
          <a:xfrm>
            <a:off x="874713" y="2109788"/>
            <a:ext cx="65262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en-US" dirty="0">
                <a:latin typeface="Courier New" panose="02070309020205020404" pitchFamily="49" charset="0"/>
                <a:ea typeface="PMingLiU" panose="02020500000000000000" pitchFamily="18" charset="-120"/>
              </a:rPr>
              <a:t>&gt; </a:t>
            </a:r>
            <a:r>
              <a:rPr lang="en-US" altLang="en-US" dirty="0" err="1">
                <a:latin typeface="Courier New" panose="02070309020205020404" pitchFamily="49" charset="0"/>
                <a:ea typeface="PMingLiU" panose="02020500000000000000" pitchFamily="18" charset="-120"/>
              </a:rPr>
              <a:t>gcc</a:t>
            </a:r>
            <a:r>
              <a:rPr lang="en-US" altLang="en-US" dirty="0">
                <a:latin typeface="Courier New" panose="02070309020205020404" pitchFamily="49" charset="0"/>
                <a:ea typeface="PMingLiU" panose="02020500000000000000" pitchFamily="18" charset="-120"/>
              </a:rPr>
              <a:t> </a:t>
            </a:r>
            <a:r>
              <a:rPr lang="en-US" altLang="en-US" dirty="0" err="1">
                <a:latin typeface="Courier New" panose="02070309020205020404" pitchFamily="49" charset="0"/>
                <a:ea typeface="PMingLiU" panose="02020500000000000000" pitchFamily="18" charset="-120"/>
              </a:rPr>
              <a:t>pthread_demo.c</a:t>
            </a:r>
            <a:r>
              <a:rPr lang="en-US" altLang="en-US" dirty="0">
                <a:latin typeface="Courier New" panose="02070309020205020404" pitchFamily="49" charset="0"/>
                <a:ea typeface="PMingLiU" panose="02020500000000000000" pitchFamily="18" charset="-120"/>
              </a:rPr>
              <a:t> -</a:t>
            </a:r>
            <a:r>
              <a:rPr lang="en-US" altLang="en-US" dirty="0" err="1">
                <a:latin typeface="Courier New" panose="02070309020205020404" pitchFamily="49" charset="0"/>
                <a:ea typeface="PMingLiU" panose="02020500000000000000" pitchFamily="18" charset="-120"/>
              </a:rPr>
              <a:t>lpthread</a:t>
            </a:r>
            <a:r>
              <a:rPr lang="en-US" altLang="en-US" dirty="0">
                <a:latin typeface="Courier New" panose="02070309020205020404" pitchFamily="49" charset="0"/>
                <a:ea typeface="PMingLiU" panose="02020500000000000000" pitchFamily="18" charset="-120"/>
              </a:rPr>
              <a:t> -o </a:t>
            </a:r>
            <a:r>
              <a:rPr lang="en-US" altLang="en-US" dirty="0" err="1">
                <a:latin typeface="Courier New" panose="02070309020205020404" pitchFamily="49" charset="0"/>
                <a:ea typeface="PMingLiU" panose="02020500000000000000" pitchFamily="18" charset="-120"/>
              </a:rPr>
              <a:t>pthread_demo</a:t>
            </a: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r>
              <a:rPr lang="en-US" altLang="en-US" dirty="0">
                <a:latin typeface="Courier New" panose="02070309020205020404" pitchFamily="49" charset="0"/>
                <a:ea typeface="PMingLiU" panose="02020500000000000000" pitchFamily="18" charset="-120"/>
              </a:rPr>
              <a:t>&gt; ./</a:t>
            </a:r>
            <a:r>
              <a:rPr lang="en-US" altLang="en-US" dirty="0" err="1">
                <a:latin typeface="Courier New" panose="02070309020205020404" pitchFamily="49" charset="0"/>
                <a:ea typeface="PMingLiU" panose="02020500000000000000" pitchFamily="18" charset="-120"/>
              </a:rPr>
              <a:t>pthread_demo</a:t>
            </a:r>
            <a:r>
              <a:rPr lang="en-US" altLang="en-US" dirty="0">
                <a:latin typeface="Courier New" panose="02070309020205020404" pitchFamily="49" charset="0"/>
                <a:ea typeface="PMingLiU" panose="02020500000000000000" pitchFamily="18" charset="-120"/>
              </a:rPr>
              <a:t> 2</a:t>
            </a:r>
          </a:p>
          <a:p>
            <a:pPr>
              <a:spcBef>
                <a:spcPct val="0"/>
              </a:spcBef>
              <a:buClrTx/>
              <a:buSzTx/>
              <a:buFontTx/>
              <a:buNone/>
            </a:pPr>
            <a:r>
              <a:rPr lang="en-US" altLang="en-US" dirty="0">
                <a:latin typeface="Courier New" panose="02070309020205020404" pitchFamily="49" charset="0"/>
                <a:ea typeface="PMingLiU" panose="02020500000000000000" pitchFamily="18" charset="-120"/>
              </a:rPr>
              <a:t>sum of 1..2 = 3</a:t>
            </a: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endParaRPr lang="en-US" altLang="en-US" dirty="0">
              <a:latin typeface="Courier New" panose="02070309020205020404" pitchFamily="49" charset="0"/>
              <a:ea typeface="PMingLiU" panose="02020500000000000000" pitchFamily="18" charset="-120"/>
            </a:endParaRPr>
          </a:p>
          <a:p>
            <a:pPr>
              <a:spcBef>
                <a:spcPct val="0"/>
              </a:spcBef>
              <a:buClrTx/>
              <a:buSzTx/>
              <a:buFontTx/>
              <a:buNone/>
            </a:pPr>
            <a:r>
              <a:rPr lang="en-US" altLang="en-US" dirty="0">
                <a:latin typeface="Courier New" panose="02070309020205020404" pitchFamily="49" charset="0"/>
                <a:ea typeface="PMingLiU" panose="02020500000000000000" pitchFamily="18" charset="-120"/>
              </a:rPr>
              <a:t>&gt; ./</a:t>
            </a:r>
            <a:r>
              <a:rPr lang="en-US" altLang="en-US" dirty="0" err="1">
                <a:latin typeface="Courier New" panose="02070309020205020404" pitchFamily="49" charset="0"/>
                <a:ea typeface="PMingLiU" panose="02020500000000000000" pitchFamily="18" charset="-120"/>
              </a:rPr>
              <a:t>pthread_demo</a:t>
            </a:r>
            <a:r>
              <a:rPr lang="en-US" altLang="en-US" dirty="0">
                <a:latin typeface="Courier New" panose="02070309020205020404" pitchFamily="49" charset="0"/>
                <a:ea typeface="PMingLiU" panose="02020500000000000000" pitchFamily="18" charset="-120"/>
              </a:rPr>
              <a:t> 1000</a:t>
            </a:r>
          </a:p>
          <a:p>
            <a:pPr>
              <a:spcBef>
                <a:spcPct val="0"/>
              </a:spcBef>
              <a:buClrTx/>
              <a:buSzTx/>
              <a:buFontTx/>
              <a:buNone/>
            </a:pPr>
            <a:r>
              <a:rPr lang="en-US" altLang="en-US" dirty="0">
                <a:latin typeface="Courier New" panose="02070309020205020404" pitchFamily="49" charset="0"/>
                <a:ea typeface="PMingLiU" panose="02020500000000000000" pitchFamily="18" charset="-120"/>
              </a:rPr>
              <a:t>sum of 1..1000 = 500500</a:t>
            </a:r>
          </a:p>
          <a:p>
            <a:pPr>
              <a:spcBef>
                <a:spcPct val="0"/>
              </a:spcBef>
              <a:buClrTx/>
              <a:buSzTx/>
              <a:buFontTx/>
              <a:buNone/>
            </a:pPr>
            <a:endParaRPr lang="en-US" altLang="en-US" dirty="0">
              <a:latin typeface="Arial" panose="020B0604020202020204" pitchFamily="34" charset="0"/>
              <a:ea typeface="PMingLiU" panose="02020500000000000000" pitchFamily="18" charset="-12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FB6880BB-803E-41C8-AB0A-1218A10F7D19}"/>
              </a:ext>
            </a:extLst>
          </p:cNvPr>
          <p:cNvSpPr>
            <a:spLocks noGrp="1" noChangeArrowheads="1"/>
          </p:cNvSpPr>
          <p:nvPr>
            <p:ph type="title"/>
          </p:nvPr>
        </p:nvSpPr>
        <p:spPr>
          <a:xfrm>
            <a:off x="1023938" y="176213"/>
            <a:ext cx="7793037" cy="576262"/>
          </a:xfrm>
        </p:spPr>
        <p:txBody>
          <a:bodyPr/>
          <a:lstStyle/>
          <a:p>
            <a:r>
              <a:rPr lang="en-US" altLang="en-US" sz="2800"/>
              <a:t>Pthreads Code for Joining 10 Threads</a:t>
            </a:r>
          </a:p>
        </p:txBody>
      </p:sp>
      <p:pic>
        <p:nvPicPr>
          <p:cNvPr id="43011" name="Picture 1">
            <a:extLst>
              <a:ext uri="{FF2B5EF4-FFF2-40B4-BE49-F238E27FC236}">
                <a16:creationId xmlns:a16="http://schemas.microsoft.com/office/drawing/2014/main" id="{B1271980-7E68-4B58-95BF-24BBE3E75A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31750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464087B-42BA-4F66-B0F4-412F89CC84E2}"/>
              </a:ext>
            </a:extLst>
          </p:cNvPr>
          <p:cNvSpPr txBox="1">
            <a:spLocks noChangeArrowheads="1"/>
          </p:cNvSpPr>
          <p:nvPr/>
        </p:nvSpPr>
        <p:spPr bwMode="auto">
          <a:xfrm>
            <a:off x="457200" y="1081088"/>
            <a:ext cx="8229600" cy="1363662"/>
          </a:xfrm>
          <a:prstGeom prst="rect">
            <a:avLst/>
          </a:prstGeom>
          <a:noFill/>
          <a:ln>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HK" altLang="en-US" kern="0" dirty="0"/>
              <a:t>A simple method for waiting on multiple  threads using </a:t>
            </a:r>
            <a:r>
              <a:rPr lang="en-HK" altLang="en-US" b="1" kern="0" dirty="0" err="1">
                <a:latin typeface="Courier"/>
              </a:rPr>
              <a:t>pthread_join</a:t>
            </a:r>
            <a:r>
              <a:rPr lang="en-HK" altLang="en-US" b="1" kern="0" dirty="0">
                <a:latin typeface="Courier"/>
              </a:rPr>
              <a:t>() </a:t>
            </a:r>
            <a:r>
              <a:rPr lang="en-HK" altLang="en-US" kern="0" dirty="0"/>
              <a:t>function is to enclose the operation within a simple for loop. </a:t>
            </a:r>
          </a:p>
          <a:p>
            <a:pPr>
              <a:defRPr/>
            </a:pPr>
            <a:r>
              <a:rPr lang="en-HK" altLang="en-US" kern="0" dirty="0"/>
              <a:t>For example, join on ten threads using the </a:t>
            </a:r>
            <a:r>
              <a:rPr lang="en-HK" altLang="en-US" kern="0" dirty="0" err="1"/>
              <a:t>Pthread</a:t>
            </a:r>
            <a:r>
              <a:rPr lang="en-HK" altLang="en-US" kern="0" dirty="0"/>
              <a:t> code below</a:t>
            </a:r>
            <a:endParaRPr lang="en-US" altLang="en-US" kern="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53B63A95-E840-40A5-A932-FABCC1C44BE3}"/>
              </a:ext>
            </a:extLst>
          </p:cNvPr>
          <p:cNvSpPr>
            <a:spLocks noGrp="1" noChangeArrowheads="1"/>
          </p:cNvSpPr>
          <p:nvPr>
            <p:ph type="title"/>
          </p:nvPr>
        </p:nvSpPr>
        <p:spPr>
          <a:xfrm>
            <a:off x="457200" y="188913"/>
            <a:ext cx="8229600" cy="576262"/>
          </a:xfrm>
        </p:spPr>
        <p:txBody>
          <a:bodyPr/>
          <a:lstStyle/>
          <a:p>
            <a:pPr eaLnBrk="1" hangingPunct="1"/>
            <a:r>
              <a:rPr lang="en-US" altLang="en-US" dirty="0"/>
              <a:t>Another </a:t>
            </a:r>
            <a:r>
              <a:rPr lang="en-US" altLang="en-US" dirty="0" err="1"/>
              <a:t>Pthreads</a:t>
            </a:r>
            <a:r>
              <a:rPr lang="en-US" altLang="en-US" dirty="0"/>
              <a:t> example</a:t>
            </a:r>
          </a:p>
        </p:txBody>
      </p:sp>
      <p:pic>
        <p:nvPicPr>
          <p:cNvPr id="44035" name="Picture 2">
            <a:extLst>
              <a:ext uri="{FF2B5EF4-FFF2-40B4-BE49-F238E27FC236}">
                <a16:creationId xmlns:a16="http://schemas.microsoft.com/office/drawing/2014/main" id="{962227FB-0F66-4044-9A16-37D083316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225" y="1016000"/>
            <a:ext cx="528955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ADF4318-E0A0-4A88-BEFE-2125F0899793}"/>
              </a:ext>
            </a:extLst>
          </p:cNvPr>
          <p:cNvSpPr>
            <a:spLocks noGrp="1" noChangeArrowheads="1"/>
          </p:cNvSpPr>
          <p:nvPr>
            <p:ph type="title"/>
          </p:nvPr>
        </p:nvSpPr>
        <p:spPr>
          <a:xfrm>
            <a:off x="457200" y="188913"/>
            <a:ext cx="8229600" cy="576262"/>
          </a:xfrm>
        </p:spPr>
        <p:txBody>
          <a:bodyPr/>
          <a:lstStyle/>
          <a:p>
            <a:pPr eaLnBrk="1" hangingPunct="1"/>
            <a:r>
              <a:rPr lang="en-US" altLang="en-US"/>
              <a:t>Trace the threads(1)</a:t>
            </a:r>
          </a:p>
        </p:txBody>
      </p:sp>
      <p:cxnSp>
        <p:nvCxnSpPr>
          <p:cNvPr id="46083" name="直线连接符 3">
            <a:extLst>
              <a:ext uri="{FF2B5EF4-FFF2-40B4-BE49-F238E27FC236}">
                <a16:creationId xmlns:a16="http://schemas.microsoft.com/office/drawing/2014/main" id="{AD8A1643-B908-4CCB-A663-BA4C77CBC96A}"/>
              </a:ext>
            </a:extLst>
          </p:cNvPr>
          <p:cNvCxnSpPr>
            <a:cxnSpLocks/>
          </p:cNvCxnSpPr>
          <p:nvPr/>
        </p:nvCxnSpPr>
        <p:spPr bwMode="auto">
          <a:xfrm>
            <a:off x="914400" y="1597025"/>
            <a:ext cx="7620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6084" name="文本框 5">
            <a:extLst>
              <a:ext uri="{FF2B5EF4-FFF2-40B4-BE49-F238E27FC236}">
                <a16:creationId xmlns:a16="http://schemas.microsoft.com/office/drawing/2014/main" id="{DD40E698-6F42-4183-9F44-DEE6359F8885}"/>
              </a:ext>
            </a:extLst>
          </p:cNvPr>
          <p:cNvSpPr txBox="1">
            <a:spLocks noChangeArrowheads="1"/>
          </p:cNvSpPr>
          <p:nvPr/>
        </p:nvSpPr>
        <p:spPr bwMode="auto">
          <a:xfrm>
            <a:off x="1576388" y="1228725"/>
            <a:ext cx="75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main</a:t>
            </a:r>
            <a:endParaRPr lang="zh-CN" altLang="en-US">
              <a:latin typeface="Verdana" panose="020B0604030504040204" pitchFamily="34" charset="0"/>
            </a:endParaRPr>
          </a:p>
        </p:txBody>
      </p:sp>
      <p:sp>
        <p:nvSpPr>
          <p:cNvPr id="46085" name="文本框 6">
            <a:extLst>
              <a:ext uri="{FF2B5EF4-FFF2-40B4-BE49-F238E27FC236}">
                <a16:creationId xmlns:a16="http://schemas.microsoft.com/office/drawing/2014/main" id="{2F7DCA66-D71D-4FE8-8C44-171937C8F4FE}"/>
              </a:ext>
            </a:extLst>
          </p:cNvPr>
          <p:cNvSpPr txBox="1">
            <a:spLocks noChangeArrowheads="1"/>
          </p:cNvSpPr>
          <p:nvPr/>
        </p:nvSpPr>
        <p:spPr bwMode="auto">
          <a:xfrm>
            <a:off x="52228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1</a:t>
            </a:r>
            <a:endParaRPr lang="zh-CN" altLang="en-US">
              <a:latin typeface="Verdana" panose="020B0604030504040204" pitchFamily="34" charset="0"/>
            </a:endParaRPr>
          </a:p>
        </p:txBody>
      </p:sp>
      <p:sp>
        <p:nvSpPr>
          <p:cNvPr id="46086" name="文本框 9">
            <a:extLst>
              <a:ext uri="{FF2B5EF4-FFF2-40B4-BE49-F238E27FC236}">
                <a16:creationId xmlns:a16="http://schemas.microsoft.com/office/drawing/2014/main" id="{FC236E34-F325-41BF-88A9-9CE1AF21C064}"/>
              </a:ext>
            </a:extLst>
          </p:cNvPr>
          <p:cNvSpPr txBox="1">
            <a:spLocks noChangeArrowheads="1"/>
          </p:cNvSpPr>
          <p:nvPr/>
        </p:nvSpPr>
        <p:spPr bwMode="auto">
          <a:xfrm>
            <a:off x="71151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2</a:t>
            </a:r>
            <a:endParaRPr lang="zh-CN" altLang="en-US">
              <a:latin typeface="Verdana" panose="020B0604030504040204" pitchFamily="34" charset="0"/>
            </a:endParaRPr>
          </a:p>
        </p:txBody>
      </p:sp>
      <p:sp>
        <p:nvSpPr>
          <p:cNvPr id="46087" name="文本框 7">
            <a:extLst>
              <a:ext uri="{FF2B5EF4-FFF2-40B4-BE49-F238E27FC236}">
                <a16:creationId xmlns:a16="http://schemas.microsoft.com/office/drawing/2014/main" id="{CA715067-9B23-4FE3-BFFA-FADC979A58BB}"/>
              </a:ext>
            </a:extLst>
          </p:cNvPr>
          <p:cNvSpPr txBox="1">
            <a:spLocks noChangeArrowheads="1"/>
          </p:cNvSpPr>
          <p:nvPr/>
        </p:nvSpPr>
        <p:spPr bwMode="auto">
          <a:xfrm>
            <a:off x="730250" y="1776413"/>
            <a:ext cx="841375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dirty="0">
                <a:latin typeface="Verdana" panose="020B0604030504040204" pitchFamily="34" charset="0"/>
              </a:rPr>
              <a:t>starts running </a:t>
            </a:r>
          </a:p>
          <a:p>
            <a:pPr>
              <a:spcBef>
                <a:spcPct val="0"/>
              </a:spcBef>
              <a:buClrTx/>
              <a:buSzTx/>
              <a:buFontTx/>
              <a:buNone/>
            </a:pPr>
            <a:r>
              <a:rPr kumimoji="0" lang="en-US" altLang="zh-CN" dirty="0">
                <a:latin typeface="Verdana" panose="020B0604030504040204" pitchFamily="34" charset="0"/>
              </a:rPr>
              <a:t>prints “main: begin” </a:t>
            </a:r>
          </a:p>
          <a:p>
            <a:pPr>
              <a:spcBef>
                <a:spcPct val="0"/>
              </a:spcBef>
              <a:buClrTx/>
              <a:buSzTx/>
              <a:buFontTx/>
              <a:buNone/>
            </a:pPr>
            <a:r>
              <a:rPr kumimoji="0" lang="en-US" altLang="zh-CN" dirty="0">
                <a:latin typeface="Verdana" panose="020B0604030504040204" pitchFamily="34" charset="0"/>
              </a:rPr>
              <a:t>creates Thread 1 </a:t>
            </a:r>
          </a:p>
          <a:p>
            <a:pPr>
              <a:spcBef>
                <a:spcPct val="0"/>
              </a:spcBef>
              <a:buClrTx/>
              <a:buSzTx/>
              <a:buFontTx/>
              <a:buNone/>
            </a:pPr>
            <a:r>
              <a:rPr kumimoji="0" lang="en-US" altLang="zh-CN" dirty="0">
                <a:latin typeface="Verdana" panose="020B0604030504040204" pitchFamily="34" charset="0"/>
              </a:rPr>
              <a:t>creates Thread 2 </a:t>
            </a:r>
          </a:p>
          <a:p>
            <a:pPr>
              <a:spcBef>
                <a:spcPct val="0"/>
              </a:spcBef>
              <a:buClrTx/>
              <a:buSzTx/>
              <a:buFontTx/>
              <a:buNone/>
            </a:pPr>
            <a:r>
              <a:rPr kumimoji="0" lang="en-US" altLang="zh-CN" dirty="0">
                <a:latin typeface="Verdana" panose="020B0604030504040204" pitchFamily="34" charset="0"/>
              </a:rPr>
              <a:t>waits for T1 </a:t>
            </a:r>
          </a:p>
          <a:p>
            <a:pPr>
              <a:spcBef>
                <a:spcPct val="0"/>
              </a:spcBef>
              <a:buClrTx/>
              <a:buSzTx/>
              <a:buFontTx/>
              <a:buNone/>
            </a:pPr>
            <a:r>
              <a:rPr kumimoji="0" lang="en-US" altLang="zh-CN" dirty="0">
                <a:latin typeface="Verdana" panose="020B0604030504040204" pitchFamily="34" charset="0"/>
              </a:rPr>
              <a:t>					runs </a:t>
            </a:r>
          </a:p>
          <a:p>
            <a:pPr>
              <a:spcBef>
                <a:spcPct val="0"/>
              </a:spcBef>
              <a:buClrTx/>
              <a:buSzTx/>
              <a:buFontTx/>
              <a:buNone/>
            </a:pPr>
            <a:r>
              <a:rPr kumimoji="0" lang="en-US" altLang="zh-CN" dirty="0">
                <a:latin typeface="Verdana" panose="020B0604030504040204" pitchFamily="34" charset="0"/>
              </a:rPr>
              <a:t>					prints “A” </a:t>
            </a:r>
          </a:p>
          <a:p>
            <a:pPr>
              <a:spcBef>
                <a:spcPct val="0"/>
              </a:spcBef>
              <a:buClrTx/>
              <a:buSzTx/>
              <a:buFontTx/>
              <a:buNone/>
            </a:pPr>
            <a:r>
              <a:rPr kumimoji="0" lang="en-US" altLang="zh-CN" dirty="0">
                <a:latin typeface="Verdana" panose="020B0604030504040204" pitchFamily="34" charset="0"/>
              </a:rPr>
              <a:t>					returns </a:t>
            </a:r>
          </a:p>
          <a:p>
            <a:pPr>
              <a:spcBef>
                <a:spcPct val="0"/>
              </a:spcBef>
              <a:buClrTx/>
              <a:buSzTx/>
              <a:buFontTx/>
              <a:buNone/>
            </a:pPr>
            <a:r>
              <a:rPr kumimoji="0" lang="en-US" altLang="zh-CN" dirty="0">
                <a:latin typeface="Verdana" panose="020B0604030504040204" pitchFamily="34" charset="0"/>
              </a:rPr>
              <a:t>waits for T2 </a:t>
            </a:r>
          </a:p>
          <a:p>
            <a:pPr>
              <a:spcBef>
                <a:spcPct val="0"/>
              </a:spcBef>
              <a:buClrTx/>
              <a:buSzTx/>
              <a:buFontTx/>
              <a:buNone/>
            </a:pPr>
            <a:r>
              <a:rPr kumimoji="0" lang="en-US" altLang="zh-CN" dirty="0">
                <a:latin typeface="Verdana" panose="020B0604030504040204" pitchFamily="34" charset="0"/>
              </a:rPr>
              <a:t>							runs </a:t>
            </a:r>
          </a:p>
          <a:p>
            <a:pPr>
              <a:spcBef>
                <a:spcPct val="0"/>
              </a:spcBef>
              <a:buClrTx/>
              <a:buSzTx/>
              <a:buFontTx/>
              <a:buNone/>
            </a:pPr>
            <a:r>
              <a:rPr kumimoji="0" lang="en-US" altLang="zh-CN" dirty="0">
                <a:latin typeface="Verdana" panose="020B0604030504040204" pitchFamily="34" charset="0"/>
              </a:rPr>
              <a:t>							prints “B” </a:t>
            </a:r>
          </a:p>
          <a:p>
            <a:pPr>
              <a:spcBef>
                <a:spcPct val="0"/>
              </a:spcBef>
              <a:buClrTx/>
              <a:buSzTx/>
              <a:buFontTx/>
              <a:buNone/>
            </a:pPr>
            <a:r>
              <a:rPr kumimoji="0" lang="en-US" altLang="zh-CN" dirty="0">
                <a:latin typeface="Verdana" panose="020B0604030504040204" pitchFamily="34" charset="0"/>
              </a:rPr>
              <a:t>							returns </a:t>
            </a:r>
          </a:p>
          <a:p>
            <a:pPr>
              <a:spcBef>
                <a:spcPct val="0"/>
              </a:spcBef>
              <a:buClrTx/>
              <a:buSzTx/>
              <a:buFontTx/>
              <a:buNone/>
            </a:pPr>
            <a:r>
              <a:rPr kumimoji="0" lang="en-US" altLang="zh-CN" dirty="0">
                <a:latin typeface="Verdana" panose="020B0604030504040204" pitchFamily="34" charset="0"/>
              </a:rPr>
              <a:t>prints “main: end”</a:t>
            </a:r>
            <a:endParaRPr lang="zh-CN" altLang="en-US" dirty="0">
              <a:latin typeface="Verdan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83DF78B0-F46D-45E9-A1E2-80EA1C5623A3}"/>
              </a:ext>
            </a:extLst>
          </p:cNvPr>
          <p:cNvSpPr>
            <a:spLocks noGrp="1" noChangeArrowheads="1"/>
          </p:cNvSpPr>
          <p:nvPr>
            <p:ph type="title"/>
          </p:nvPr>
        </p:nvSpPr>
        <p:spPr>
          <a:xfrm>
            <a:off x="457200" y="246063"/>
            <a:ext cx="8229600" cy="576262"/>
          </a:xfrm>
        </p:spPr>
        <p:txBody>
          <a:bodyPr/>
          <a:lstStyle/>
          <a:p>
            <a:pPr eaLnBrk="1" hangingPunct="1"/>
            <a:r>
              <a:rPr lang="en-US" altLang="en-US"/>
              <a:t>Trace the threads(2)</a:t>
            </a:r>
          </a:p>
        </p:txBody>
      </p:sp>
      <p:cxnSp>
        <p:nvCxnSpPr>
          <p:cNvPr id="48131" name="直线连接符 3">
            <a:extLst>
              <a:ext uri="{FF2B5EF4-FFF2-40B4-BE49-F238E27FC236}">
                <a16:creationId xmlns:a16="http://schemas.microsoft.com/office/drawing/2014/main" id="{B3395F3A-8968-4CC2-8F0D-91BD363DA7D7}"/>
              </a:ext>
            </a:extLst>
          </p:cNvPr>
          <p:cNvCxnSpPr>
            <a:cxnSpLocks/>
          </p:cNvCxnSpPr>
          <p:nvPr/>
        </p:nvCxnSpPr>
        <p:spPr bwMode="auto">
          <a:xfrm>
            <a:off x="914400" y="1597025"/>
            <a:ext cx="7620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8132" name="文本框 5">
            <a:extLst>
              <a:ext uri="{FF2B5EF4-FFF2-40B4-BE49-F238E27FC236}">
                <a16:creationId xmlns:a16="http://schemas.microsoft.com/office/drawing/2014/main" id="{C63D9B52-12D4-4B89-98CD-D685D7CCBF57}"/>
              </a:ext>
            </a:extLst>
          </p:cNvPr>
          <p:cNvSpPr txBox="1">
            <a:spLocks noChangeArrowheads="1"/>
          </p:cNvSpPr>
          <p:nvPr/>
        </p:nvSpPr>
        <p:spPr bwMode="auto">
          <a:xfrm>
            <a:off x="1576388" y="1228725"/>
            <a:ext cx="75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main</a:t>
            </a:r>
            <a:endParaRPr lang="zh-CN" altLang="en-US">
              <a:latin typeface="Verdana" panose="020B0604030504040204" pitchFamily="34" charset="0"/>
            </a:endParaRPr>
          </a:p>
        </p:txBody>
      </p:sp>
      <p:sp>
        <p:nvSpPr>
          <p:cNvPr id="48133" name="文本框 6">
            <a:extLst>
              <a:ext uri="{FF2B5EF4-FFF2-40B4-BE49-F238E27FC236}">
                <a16:creationId xmlns:a16="http://schemas.microsoft.com/office/drawing/2014/main" id="{6D48E48E-18C7-407B-9415-6DEF39A1865F}"/>
              </a:ext>
            </a:extLst>
          </p:cNvPr>
          <p:cNvSpPr txBox="1">
            <a:spLocks noChangeArrowheads="1"/>
          </p:cNvSpPr>
          <p:nvPr/>
        </p:nvSpPr>
        <p:spPr bwMode="auto">
          <a:xfrm>
            <a:off x="52228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1</a:t>
            </a:r>
            <a:endParaRPr lang="zh-CN" altLang="en-US">
              <a:latin typeface="Verdana" panose="020B0604030504040204" pitchFamily="34" charset="0"/>
            </a:endParaRPr>
          </a:p>
        </p:txBody>
      </p:sp>
      <p:sp>
        <p:nvSpPr>
          <p:cNvPr id="48134" name="文本框 9">
            <a:extLst>
              <a:ext uri="{FF2B5EF4-FFF2-40B4-BE49-F238E27FC236}">
                <a16:creationId xmlns:a16="http://schemas.microsoft.com/office/drawing/2014/main" id="{A295E09B-3883-40F2-996F-C80CBA0E1C23}"/>
              </a:ext>
            </a:extLst>
          </p:cNvPr>
          <p:cNvSpPr txBox="1">
            <a:spLocks noChangeArrowheads="1"/>
          </p:cNvSpPr>
          <p:nvPr/>
        </p:nvSpPr>
        <p:spPr bwMode="auto">
          <a:xfrm>
            <a:off x="71151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2</a:t>
            </a:r>
            <a:endParaRPr lang="zh-CN" altLang="en-US">
              <a:latin typeface="Verdana" panose="020B0604030504040204" pitchFamily="34" charset="0"/>
            </a:endParaRPr>
          </a:p>
        </p:txBody>
      </p:sp>
      <p:sp>
        <p:nvSpPr>
          <p:cNvPr id="48135" name="文本框 7">
            <a:extLst>
              <a:ext uri="{FF2B5EF4-FFF2-40B4-BE49-F238E27FC236}">
                <a16:creationId xmlns:a16="http://schemas.microsoft.com/office/drawing/2014/main" id="{6763ECF9-659E-4BB7-89A0-FFCABD1265F3}"/>
              </a:ext>
            </a:extLst>
          </p:cNvPr>
          <p:cNvSpPr txBox="1">
            <a:spLocks noChangeArrowheads="1"/>
          </p:cNvSpPr>
          <p:nvPr/>
        </p:nvSpPr>
        <p:spPr bwMode="auto">
          <a:xfrm>
            <a:off x="730250" y="1776413"/>
            <a:ext cx="8413750"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latin typeface="Verdana" panose="020B0604030504040204" pitchFamily="34" charset="0"/>
              </a:rPr>
              <a:t>starts running </a:t>
            </a:r>
          </a:p>
          <a:p>
            <a:pPr>
              <a:spcBef>
                <a:spcPct val="0"/>
              </a:spcBef>
              <a:buClrTx/>
              <a:buSzTx/>
              <a:buFontTx/>
              <a:buNone/>
            </a:pPr>
            <a:r>
              <a:rPr kumimoji="0" lang="en-US" altLang="zh-CN">
                <a:latin typeface="Verdana" panose="020B0604030504040204" pitchFamily="34" charset="0"/>
              </a:rPr>
              <a:t>prints “main: begin” </a:t>
            </a:r>
          </a:p>
          <a:p>
            <a:pPr>
              <a:spcBef>
                <a:spcPct val="0"/>
              </a:spcBef>
              <a:buClrTx/>
              <a:buSzTx/>
              <a:buFontTx/>
              <a:buNone/>
            </a:pPr>
            <a:r>
              <a:rPr kumimoji="0" lang="en-US" altLang="zh-CN">
                <a:latin typeface="Verdana" panose="020B0604030504040204" pitchFamily="34" charset="0"/>
              </a:rPr>
              <a:t>creates Thread 1 </a:t>
            </a:r>
          </a:p>
          <a:p>
            <a:pPr>
              <a:spcBef>
                <a:spcPct val="0"/>
              </a:spcBef>
              <a:buClrTx/>
              <a:buSzTx/>
              <a:buFontTx/>
              <a:buNone/>
            </a:pPr>
            <a:r>
              <a:rPr kumimoji="0" lang="en-US" altLang="zh-CN">
                <a:latin typeface="Verdana" panose="020B0604030504040204" pitchFamily="34" charset="0"/>
              </a:rPr>
              <a:t>					runs </a:t>
            </a:r>
          </a:p>
          <a:p>
            <a:pPr>
              <a:spcBef>
                <a:spcPct val="0"/>
              </a:spcBef>
              <a:buClrTx/>
              <a:buSzTx/>
              <a:buFontTx/>
              <a:buNone/>
            </a:pPr>
            <a:r>
              <a:rPr kumimoji="0" lang="en-US" altLang="zh-CN">
                <a:latin typeface="Verdana" panose="020B0604030504040204" pitchFamily="34" charset="0"/>
              </a:rPr>
              <a:t>					prints “A” </a:t>
            </a:r>
          </a:p>
          <a:p>
            <a:pPr>
              <a:spcBef>
                <a:spcPct val="0"/>
              </a:spcBef>
              <a:buClrTx/>
              <a:buSzTx/>
              <a:buFontTx/>
              <a:buNone/>
            </a:pPr>
            <a:r>
              <a:rPr kumimoji="0" lang="en-US" altLang="zh-CN">
                <a:latin typeface="Verdana" panose="020B0604030504040204" pitchFamily="34" charset="0"/>
              </a:rPr>
              <a:t>					returns </a:t>
            </a:r>
          </a:p>
          <a:p>
            <a:pPr>
              <a:spcBef>
                <a:spcPct val="0"/>
              </a:spcBef>
              <a:buClrTx/>
              <a:buSzTx/>
              <a:buFontTx/>
              <a:buNone/>
            </a:pPr>
            <a:r>
              <a:rPr kumimoji="0" lang="en-US" altLang="zh-CN">
                <a:latin typeface="Verdana" panose="020B0604030504040204" pitchFamily="34" charset="0"/>
              </a:rPr>
              <a:t>creates Thread 2 </a:t>
            </a:r>
          </a:p>
          <a:p>
            <a:pPr>
              <a:spcBef>
                <a:spcPct val="0"/>
              </a:spcBef>
              <a:buClrTx/>
              <a:buSzTx/>
              <a:buFontTx/>
              <a:buNone/>
            </a:pPr>
            <a:r>
              <a:rPr kumimoji="0" lang="en-US" altLang="zh-CN">
                <a:latin typeface="Verdana" panose="020B0604030504040204" pitchFamily="34" charset="0"/>
              </a:rPr>
              <a:t>							runs </a:t>
            </a:r>
          </a:p>
          <a:p>
            <a:pPr>
              <a:spcBef>
                <a:spcPct val="0"/>
              </a:spcBef>
              <a:buClrTx/>
              <a:buSzTx/>
              <a:buFontTx/>
              <a:buNone/>
            </a:pPr>
            <a:r>
              <a:rPr kumimoji="0" lang="en-US" altLang="zh-CN">
                <a:latin typeface="Verdana" panose="020B0604030504040204" pitchFamily="34" charset="0"/>
              </a:rPr>
              <a:t>							prints “B” </a:t>
            </a:r>
          </a:p>
          <a:p>
            <a:pPr>
              <a:spcBef>
                <a:spcPct val="0"/>
              </a:spcBef>
              <a:buClrTx/>
              <a:buSzTx/>
              <a:buFontTx/>
              <a:buNone/>
            </a:pPr>
            <a:r>
              <a:rPr kumimoji="0" lang="en-US" altLang="zh-CN">
                <a:latin typeface="Verdana" panose="020B0604030504040204" pitchFamily="34" charset="0"/>
              </a:rPr>
              <a:t>							returns </a:t>
            </a:r>
          </a:p>
          <a:p>
            <a:pPr>
              <a:spcBef>
                <a:spcPct val="0"/>
              </a:spcBef>
              <a:buClrTx/>
              <a:buSzTx/>
              <a:buFontTx/>
              <a:buNone/>
            </a:pPr>
            <a:r>
              <a:rPr kumimoji="0" lang="en-US" altLang="zh-CN">
                <a:latin typeface="Verdana" panose="020B0604030504040204" pitchFamily="34" charset="0"/>
              </a:rPr>
              <a:t>waits for T1</a:t>
            </a:r>
          </a:p>
          <a:p>
            <a:pPr>
              <a:spcBef>
                <a:spcPct val="0"/>
              </a:spcBef>
              <a:buClrTx/>
              <a:buSzTx/>
              <a:buFontTx/>
              <a:buNone/>
            </a:pPr>
            <a:r>
              <a:rPr kumimoji="0" lang="en-US" altLang="zh-CN" sz="1400" i="1">
                <a:latin typeface="Verdana" panose="020B0604030504040204" pitchFamily="34" charset="0"/>
              </a:rPr>
              <a:t>returns immediately; T1 is done </a:t>
            </a:r>
          </a:p>
          <a:p>
            <a:pPr>
              <a:spcBef>
                <a:spcPct val="0"/>
              </a:spcBef>
              <a:buClrTx/>
              <a:buSzTx/>
              <a:buFontTx/>
              <a:buNone/>
            </a:pPr>
            <a:r>
              <a:rPr kumimoji="0" lang="en-US" altLang="zh-CN">
                <a:latin typeface="Verdana" panose="020B0604030504040204" pitchFamily="34" charset="0"/>
              </a:rPr>
              <a:t>waits for T2</a:t>
            </a:r>
          </a:p>
          <a:p>
            <a:pPr>
              <a:spcBef>
                <a:spcPct val="0"/>
              </a:spcBef>
              <a:buClrTx/>
              <a:buSzTx/>
              <a:buFontTx/>
              <a:buNone/>
            </a:pPr>
            <a:r>
              <a:rPr kumimoji="0" lang="en-US" altLang="zh-CN" sz="1400" i="1">
                <a:latin typeface="Verdana" panose="020B0604030504040204" pitchFamily="34" charset="0"/>
              </a:rPr>
              <a:t>returns immediately; T2 is done </a:t>
            </a:r>
          </a:p>
          <a:p>
            <a:pPr>
              <a:spcBef>
                <a:spcPct val="0"/>
              </a:spcBef>
              <a:buClrTx/>
              <a:buSzTx/>
              <a:buFontTx/>
              <a:buNone/>
            </a:pPr>
            <a:r>
              <a:rPr kumimoji="0" lang="en-US" altLang="zh-CN">
                <a:latin typeface="Verdana" panose="020B0604030504040204" pitchFamily="34" charset="0"/>
              </a:rPr>
              <a:t>prints “main: end”</a:t>
            </a:r>
            <a:endParaRPr lang="zh-CN" altLang="en-US">
              <a:latin typeface="Verdan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9D804D0-484D-4004-8C2C-5FDECFB55892}"/>
              </a:ext>
            </a:extLst>
          </p:cNvPr>
          <p:cNvSpPr>
            <a:spLocks noGrp="1" noChangeArrowheads="1"/>
          </p:cNvSpPr>
          <p:nvPr>
            <p:ph type="title"/>
          </p:nvPr>
        </p:nvSpPr>
        <p:spPr>
          <a:xfrm>
            <a:off x="457200" y="188913"/>
            <a:ext cx="8229600" cy="576262"/>
          </a:xfrm>
        </p:spPr>
        <p:txBody>
          <a:bodyPr/>
          <a:lstStyle/>
          <a:p>
            <a:pPr eaLnBrk="1" hangingPunct="1"/>
            <a:r>
              <a:rPr lang="en-US" altLang="en-US"/>
              <a:t>Time to consider…</a:t>
            </a:r>
          </a:p>
        </p:txBody>
      </p:sp>
      <p:sp>
        <p:nvSpPr>
          <p:cNvPr id="2" name="文本框 1">
            <a:extLst>
              <a:ext uri="{FF2B5EF4-FFF2-40B4-BE49-F238E27FC236}">
                <a16:creationId xmlns:a16="http://schemas.microsoft.com/office/drawing/2014/main" id="{F9276328-EC48-4F01-AD2F-F73BCEAEE572}"/>
              </a:ext>
            </a:extLst>
          </p:cNvPr>
          <p:cNvSpPr txBox="1">
            <a:spLocks noChangeArrowheads="1"/>
          </p:cNvSpPr>
          <p:nvPr/>
        </p:nvSpPr>
        <p:spPr bwMode="auto">
          <a:xfrm>
            <a:off x="1511300" y="1587500"/>
            <a:ext cx="6554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sz="2400" dirty="0">
                <a:latin typeface="Verdana" panose="020B0604030504040204" pitchFamily="34" charset="0"/>
              </a:rPr>
              <a:t>Will there be any other possible outputs?</a:t>
            </a:r>
            <a:endParaRPr lang="zh-CN" altLang="en-US" sz="2400" dirty="0">
              <a:latin typeface="Verdana" panose="020B0604030504040204" pitchFamily="34" charset="0"/>
            </a:endParaRPr>
          </a:p>
        </p:txBody>
      </p:sp>
      <p:sp>
        <p:nvSpPr>
          <p:cNvPr id="3" name="文本框 2">
            <a:extLst>
              <a:ext uri="{FF2B5EF4-FFF2-40B4-BE49-F238E27FC236}">
                <a16:creationId xmlns:a16="http://schemas.microsoft.com/office/drawing/2014/main" id="{39A405DC-633F-4B3E-85DD-8828507761B6}"/>
              </a:ext>
            </a:extLst>
          </p:cNvPr>
          <p:cNvSpPr txBox="1">
            <a:spLocks noChangeArrowheads="1"/>
          </p:cNvSpPr>
          <p:nvPr/>
        </p:nvSpPr>
        <p:spPr bwMode="auto">
          <a:xfrm>
            <a:off x="1587500" y="2503488"/>
            <a:ext cx="5303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sz="2400" dirty="0">
                <a:latin typeface="Verdana" panose="020B0604030504040204" pitchFamily="34" charset="0"/>
              </a:rPr>
              <a:t>Will Thread1 runs after Thread2?</a:t>
            </a:r>
            <a:endParaRPr lang="zh-CN" altLang="en-US" sz="2400"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0AA48954-831E-4474-A4E8-0FFBCF0C6712}"/>
              </a:ext>
            </a:extLst>
          </p:cNvPr>
          <p:cNvSpPr>
            <a:spLocks noGrp="1" noChangeArrowheads="1"/>
          </p:cNvSpPr>
          <p:nvPr>
            <p:ph type="title"/>
          </p:nvPr>
        </p:nvSpPr>
        <p:spPr>
          <a:xfrm>
            <a:off x="457200" y="188913"/>
            <a:ext cx="8229600" cy="576262"/>
          </a:xfrm>
        </p:spPr>
        <p:txBody>
          <a:bodyPr/>
          <a:lstStyle/>
          <a:p>
            <a:pPr eaLnBrk="1" hangingPunct="1"/>
            <a:r>
              <a:rPr lang="en-US" altLang="en-US"/>
              <a:t>Trace the threads(3)</a:t>
            </a:r>
          </a:p>
        </p:txBody>
      </p:sp>
      <p:cxnSp>
        <p:nvCxnSpPr>
          <p:cNvPr id="4" name="直线连接符 3">
            <a:extLst>
              <a:ext uri="{FF2B5EF4-FFF2-40B4-BE49-F238E27FC236}">
                <a16:creationId xmlns:a16="http://schemas.microsoft.com/office/drawing/2014/main" id="{42AD53B4-8578-4C82-9417-2279B85AEA0E}"/>
              </a:ext>
            </a:extLst>
          </p:cNvPr>
          <p:cNvCxnSpPr>
            <a:cxnSpLocks/>
          </p:cNvCxnSpPr>
          <p:nvPr/>
        </p:nvCxnSpPr>
        <p:spPr bwMode="auto">
          <a:xfrm>
            <a:off x="914400" y="1597025"/>
            <a:ext cx="76200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6" name="文本框 5">
            <a:extLst>
              <a:ext uri="{FF2B5EF4-FFF2-40B4-BE49-F238E27FC236}">
                <a16:creationId xmlns:a16="http://schemas.microsoft.com/office/drawing/2014/main" id="{A729723E-5A3A-49D9-B348-26ABB27419DC}"/>
              </a:ext>
            </a:extLst>
          </p:cNvPr>
          <p:cNvSpPr txBox="1">
            <a:spLocks noChangeArrowheads="1"/>
          </p:cNvSpPr>
          <p:nvPr/>
        </p:nvSpPr>
        <p:spPr bwMode="auto">
          <a:xfrm>
            <a:off x="1576388" y="1228725"/>
            <a:ext cx="75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main</a:t>
            </a:r>
            <a:endParaRPr lang="zh-CN" altLang="en-US">
              <a:latin typeface="Verdana" panose="020B0604030504040204" pitchFamily="34" charset="0"/>
            </a:endParaRPr>
          </a:p>
        </p:txBody>
      </p:sp>
      <p:sp>
        <p:nvSpPr>
          <p:cNvPr id="7" name="文本框 6">
            <a:extLst>
              <a:ext uri="{FF2B5EF4-FFF2-40B4-BE49-F238E27FC236}">
                <a16:creationId xmlns:a16="http://schemas.microsoft.com/office/drawing/2014/main" id="{A8AFF1E9-25E9-4E64-9376-DB12B3724C3B}"/>
              </a:ext>
            </a:extLst>
          </p:cNvPr>
          <p:cNvSpPr txBox="1">
            <a:spLocks noChangeArrowheads="1"/>
          </p:cNvSpPr>
          <p:nvPr/>
        </p:nvSpPr>
        <p:spPr bwMode="auto">
          <a:xfrm>
            <a:off x="52228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1</a:t>
            </a:r>
            <a:endParaRPr lang="zh-CN" altLang="en-US">
              <a:latin typeface="Verdana" panose="020B0604030504040204" pitchFamily="34" charset="0"/>
            </a:endParaRPr>
          </a:p>
        </p:txBody>
      </p:sp>
      <p:sp>
        <p:nvSpPr>
          <p:cNvPr id="10" name="文本框 9">
            <a:extLst>
              <a:ext uri="{FF2B5EF4-FFF2-40B4-BE49-F238E27FC236}">
                <a16:creationId xmlns:a16="http://schemas.microsoft.com/office/drawing/2014/main" id="{6E059337-2D1A-425F-9EF4-1D4DC9B9CFB1}"/>
              </a:ext>
            </a:extLst>
          </p:cNvPr>
          <p:cNvSpPr txBox="1">
            <a:spLocks noChangeArrowheads="1"/>
          </p:cNvSpPr>
          <p:nvPr/>
        </p:nvSpPr>
        <p:spPr bwMode="auto">
          <a:xfrm>
            <a:off x="7115175" y="122872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Thread 2</a:t>
            </a:r>
            <a:endParaRPr lang="zh-CN" altLang="en-US">
              <a:latin typeface="Verdana" panose="020B0604030504040204" pitchFamily="34" charset="0"/>
            </a:endParaRPr>
          </a:p>
        </p:txBody>
      </p:sp>
      <p:sp>
        <p:nvSpPr>
          <p:cNvPr id="8" name="文本框 7">
            <a:extLst>
              <a:ext uri="{FF2B5EF4-FFF2-40B4-BE49-F238E27FC236}">
                <a16:creationId xmlns:a16="http://schemas.microsoft.com/office/drawing/2014/main" id="{8ED9C18C-D228-43BB-B844-D010B2BA0B00}"/>
              </a:ext>
            </a:extLst>
          </p:cNvPr>
          <p:cNvSpPr txBox="1">
            <a:spLocks noChangeArrowheads="1"/>
          </p:cNvSpPr>
          <p:nvPr/>
        </p:nvSpPr>
        <p:spPr bwMode="auto">
          <a:xfrm>
            <a:off x="914400" y="1658938"/>
            <a:ext cx="84137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dirty="0">
                <a:latin typeface="Verdana" panose="020B0604030504040204" pitchFamily="34" charset="0"/>
              </a:rPr>
              <a:t>starts running </a:t>
            </a:r>
          </a:p>
          <a:p>
            <a:pPr>
              <a:spcBef>
                <a:spcPct val="0"/>
              </a:spcBef>
              <a:buClrTx/>
              <a:buSzTx/>
              <a:buFontTx/>
              <a:buNone/>
            </a:pPr>
            <a:r>
              <a:rPr kumimoji="0" lang="en-US" altLang="zh-CN" dirty="0">
                <a:latin typeface="Verdana" panose="020B0604030504040204" pitchFamily="34" charset="0"/>
              </a:rPr>
              <a:t>prints “main: begin” </a:t>
            </a:r>
          </a:p>
          <a:p>
            <a:pPr>
              <a:spcBef>
                <a:spcPct val="0"/>
              </a:spcBef>
              <a:buClrTx/>
              <a:buSzTx/>
              <a:buFontTx/>
              <a:buNone/>
            </a:pPr>
            <a:r>
              <a:rPr kumimoji="0" lang="en-US" altLang="zh-CN" dirty="0">
                <a:latin typeface="Verdana" panose="020B0604030504040204" pitchFamily="34" charset="0"/>
              </a:rPr>
              <a:t>creates Thread 1 </a:t>
            </a:r>
          </a:p>
          <a:p>
            <a:pPr>
              <a:spcBef>
                <a:spcPct val="0"/>
              </a:spcBef>
              <a:buClrTx/>
              <a:buSzTx/>
              <a:buFontTx/>
              <a:buNone/>
            </a:pPr>
            <a:r>
              <a:rPr kumimoji="0" lang="en-US" altLang="zh-CN" dirty="0">
                <a:latin typeface="Verdana" panose="020B0604030504040204" pitchFamily="34" charset="0"/>
              </a:rPr>
              <a:t>creates Thread 2 </a:t>
            </a:r>
          </a:p>
          <a:p>
            <a:pPr>
              <a:spcBef>
                <a:spcPct val="0"/>
              </a:spcBef>
              <a:buClrTx/>
              <a:buSzTx/>
              <a:buFontTx/>
              <a:buNone/>
            </a:pPr>
            <a:r>
              <a:rPr kumimoji="0" lang="en-US" altLang="zh-CN" dirty="0">
                <a:latin typeface="Verdana" panose="020B0604030504040204" pitchFamily="34" charset="0"/>
              </a:rPr>
              <a:t>							runs </a:t>
            </a:r>
          </a:p>
          <a:p>
            <a:pPr>
              <a:spcBef>
                <a:spcPct val="0"/>
              </a:spcBef>
              <a:buClrTx/>
              <a:buSzTx/>
              <a:buFontTx/>
              <a:buNone/>
            </a:pPr>
            <a:r>
              <a:rPr kumimoji="0" lang="en-US" altLang="zh-CN" dirty="0">
                <a:latin typeface="Verdana" panose="020B0604030504040204" pitchFamily="34" charset="0"/>
              </a:rPr>
              <a:t>							prints “B” </a:t>
            </a:r>
          </a:p>
          <a:p>
            <a:pPr>
              <a:spcBef>
                <a:spcPct val="0"/>
              </a:spcBef>
              <a:buClrTx/>
              <a:buSzTx/>
              <a:buFontTx/>
              <a:buNone/>
            </a:pPr>
            <a:r>
              <a:rPr kumimoji="0" lang="en-US" altLang="zh-CN" dirty="0">
                <a:latin typeface="Verdana" panose="020B0604030504040204" pitchFamily="34" charset="0"/>
              </a:rPr>
              <a:t>							returns </a:t>
            </a:r>
          </a:p>
          <a:p>
            <a:pPr>
              <a:spcBef>
                <a:spcPct val="0"/>
              </a:spcBef>
              <a:buClrTx/>
              <a:buSzTx/>
              <a:buFontTx/>
              <a:buNone/>
            </a:pPr>
            <a:r>
              <a:rPr kumimoji="0" lang="en-US" altLang="zh-CN" dirty="0">
                <a:latin typeface="Verdana" panose="020B0604030504040204" pitchFamily="34" charset="0"/>
              </a:rPr>
              <a:t>waits for T1 </a:t>
            </a:r>
          </a:p>
          <a:p>
            <a:pPr>
              <a:spcBef>
                <a:spcPct val="0"/>
              </a:spcBef>
              <a:buClrTx/>
              <a:buSzTx/>
              <a:buFontTx/>
              <a:buNone/>
            </a:pPr>
            <a:r>
              <a:rPr kumimoji="0" lang="en-US" altLang="zh-CN" dirty="0">
                <a:latin typeface="Verdana" panose="020B0604030504040204" pitchFamily="34" charset="0"/>
              </a:rPr>
              <a:t>					runs </a:t>
            </a:r>
          </a:p>
          <a:p>
            <a:pPr>
              <a:spcBef>
                <a:spcPct val="0"/>
              </a:spcBef>
              <a:buClrTx/>
              <a:buSzTx/>
              <a:buFontTx/>
              <a:buNone/>
            </a:pPr>
            <a:r>
              <a:rPr kumimoji="0" lang="en-US" altLang="zh-CN" dirty="0">
                <a:latin typeface="Verdana" panose="020B0604030504040204" pitchFamily="34" charset="0"/>
              </a:rPr>
              <a:t>					prints “A” </a:t>
            </a:r>
          </a:p>
          <a:p>
            <a:pPr>
              <a:spcBef>
                <a:spcPct val="0"/>
              </a:spcBef>
              <a:buClrTx/>
              <a:buSzTx/>
              <a:buFontTx/>
              <a:buNone/>
            </a:pPr>
            <a:r>
              <a:rPr kumimoji="0" lang="en-US" altLang="zh-CN" dirty="0">
                <a:latin typeface="Verdana" panose="020B0604030504040204" pitchFamily="34" charset="0"/>
              </a:rPr>
              <a:t>					returns </a:t>
            </a:r>
          </a:p>
          <a:p>
            <a:pPr>
              <a:spcBef>
                <a:spcPct val="0"/>
              </a:spcBef>
              <a:buClrTx/>
              <a:buSzTx/>
              <a:buFontTx/>
              <a:buNone/>
            </a:pPr>
            <a:r>
              <a:rPr kumimoji="0" lang="en-US" altLang="zh-CN" dirty="0">
                <a:latin typeface="Verdana" panose="020B0604030504040204" pitchFamily="34" charset="0"/>
              </a:rPr>
              <a:t>waits for T2 </a:t>
            </a:r>
          </a:p>
          <a:p>
            <a:pPr>
              <a:spcBef>
                <a:spcPct val="0"/>
              </a:spcBef>
              <a:buClrTx/>
              <a:buSzTx/>
              <a:buFontTx/>
              <a:buNone/>
            </a:pPr>
            <a:r>
              <a:rPr kumimoji="0" lang="en-US" altLang="zh-CN" sz="1400" i="1" dirty="0">
                <a:latin typeface="Verdana" panose="020B0604030504040204" pitchFamily="34" charset="0"/>
              </a:rPr>
              <a:t>returns immediately; T2 is done </a:t>
            </a:r>
            <a:endParaRPr kumimoji="0" lang="en-US" altLang="zh-CN" sz="1400" dirty="0">
              <a:latin typeface="Verdana" panose="020B0604030504040204" pitchFamily="34" charset="0"/>
            </a:endParaRPr>
          </a:p>
          <a:p>
            <a:pPr>
              <a:spcBef>
                <a:spcPct val="0"/>
              </a:spcBef>
              <a:buClrTx/>
              <a:buSzTx/>
              <a:buFontTx/>
              <a:buNone/>
            </a:pPr>
            <a:r>
              <a:rPr kumimoji="0" lang="en-US" altLang="zh-CN" dirty="0">
                <a:latin typeface="Verdana" panose="020B0604030504040204" pitchFamily="34" charset="0"/>
              </a:rPr>
              <a:t>prints “main: end”</a:t>
            </a:r>
            <a:endParaRPr lang="zh-CN" altLang="en-US"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03993FF1-5ECE-415F-BA4E-9D8F582B826C}"/>
              </a:ext>
            </a:extLst>
          </p:cNvPr>
          <p:cNvSpPr>
            <a:spLocks noGrp="1" noChangeArrowheads="1"/>
          </p:cNvSpPr>
          <p:nvPr>
            <p:ph type="title"/>
          </p:nvPr>
        </p:nvSpPr>
        <p:spPr>
          <a:xfrm>
            <a:off x="368300" y="215900"/>
            <a:ext cx="8229600" cy="576263"/>
          </a:xfrm>
        </p:spPr>
        <p:txBody>
          <a:bodyPr/>
          <a:lstStyle/>
          <a:p>
            <a:pPr eaLnBrk="1" hangingPunct="1"/>
            <a:r>
              <a:rPr lang="en-US" altLang="en-US"/>
              <a:t>Extend this example…</a:t>
            </a:r>
          </a:p>
        </p:txBody>
      </p:sp>
      <p:pic>
        <p:nvPicPr>
          <p:cNvPr id="54275" name="图片 7" descr="文本&#10;&#10;描述已自动生">
            <a:extLst>
              <a:ext uri="{FF2B5EF4-FFF2-40B4-BE49-F238E27FC236}">
                <a16:creationId xmlns:a16="http://schemas.microsoft.com/office/drawing/2014/main" id="{286DFEFB-3DE8-4A3F-AFF0-F03DEB866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38" y="889000"/>
            <a:ext cx="5937250"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Coverages</a:t>
            </a:r>
          </a:p>
        </p:txBody>
      </p:sp>
      <p:sp>
        <p:nvSpPr>
          <p:cNvPr id="7171" name="Rectangle 3"/>
          <p:cNvSpPr>
            <a:spLocks noGrp="1" noChangeArrowheads="1"/>
          </p:cNvSpPr>
          <p:nvPr>
            <p:ph type="body" idx="1"/>
          </p:nvPr>
        </p:nvSpPr>
        <p:spPr>
          <a:xfrm>
            <a:off x="457200" y="1030288"/>
            <a:ext cx="7918450" cy="4530725"/>
          </a:xfrm>
        </p:spPr>
        <p:txBody>
          <a:bodyPr/>
          <a:lstStyle/>
          <a:p>
            <a:r>
              <a:rPr lang="en-US" altLang="zh-CN" dirty="0"/>
              <a:t>Thread</a:t>
            </a:r>
            <a:endParaRPr lang="en-US" altLang="en-US" dirty="0"/>
          </a:p>
          <a:p>
            <a:r>
              <a:rPr lang="en-US" altLang="en-US" dirty="0"/>
              <a:t>CPU Scheduling</a:t>
            </a:r>
          </a:p>
          <a:p>
            <a:pPr>
              <a:buFont typeface="Monotype Sorts" pitchFamily="-84" charset="2"/>
              <a:buNone/>
            </a:pP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70D8D352-E6FE-4AF2-9E3A-8E17C1F19D5E}"/>
              </a:ext>
            </a:extLst>
          </p:cNvPr>
          <p:cNvSpPr>
            <a:spLocks noGrp="1" noChangeArrowheads="1"/>
          </p:cNvSpPr>
          <p:nvPr>
            <p:ph type="title"/>
          </p:nvPr>
        </p:nvSpPr>
        <p:spPr/>
        <p:txBody>
          <a:bodyPr/>
          <a:lstStyle/>
          <a:p>
            <a:r>
              <a:rPr kumimoji="1" lang="en-US" altLang="zh-CN"/>
              <a:t>What is the possible outputs?</a:t>
            </a:r>
            <a:endParaRPr kumimoji="1" lang="zh-CN" altLang="en-US"/>
          </a:p>
        </p:txBody>
      </p:sp>
      <p:pic>
        <p:nvPicPr>
          <p:cNvPr id="5" name="内容占位符 4" descr="文本&#10;&#10;描述已自动生成">
            <a:extLst>
              <a:ext uri="{FF2B5EF4-FFF2-40B4-BE49-F238E27FC236}">
                <a16:creationId xmlns:a16="http://schemas.microsoft.com/office/drawing/2014/main" id="{15560C0F-4B85-4C89-A1CA-AE7D853F49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21225" y="2168525"/>
            <a:ext cx="4216400" cy="3911600"/>
          </a:xfrm>
        </p:spPr>
      </p:pic>
      <p:pic>
        <p:nvPicPr>
          <p:cNvPr id="7" name="图片 6" descr="文本&#10;&#10;中度可信度描述已自动生成">
            <a:extLst>
              <a:ext uri="{FF2B5EF4-FFF2-40B4-BE49-F238E27FC236}">
                <a16:creationId xmlns:a16="http://schemas.microsoft.com/office/drawing/2014/main" id="{25E0644C-B7AE-4902-BDC0-051A90C38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57425"/>
            <a:ext cx="4264025"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E79CC4EA-C5BD-4D49-B641-A7C19BC22324}"/>
              </a:ext>
            </a:extLst>
          </p:cNvPr>
          <p:cNvSpPr txBox="1">
            <a:spLocks noChangeArrowheads="1"/>
          </p:cNvSpPr>
          <p:nvPr/>
        </p:nvSpPr>
        <p:spPr bwMode="auto">
          <a:xfrm>
            <a:off x="788988" y="1096963"/>
            <a:ext cx="538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How many possible outputs of this example?</a:t>
            </a:r>
            <a:endParaRPr lang="zh-CN" altLang="en-US">
              <a:latin typeface="Verdana" panose="020B0604030504040204" pitchFamily="34" charset="0"/>
            </a:endParaRPr>
          </a:p>
        </p:txBody>
      </p:sp>
      <p:sp>
        <p:nvSpPr>
          <p:cNvPr id="9" name="文本框 8">
            <a:extLst>
              <a:ext uri="{FF2B5EF4-FFF2-40B4-BE49-F238E27FC236}">
                <a16:creationId xmlns:a16="http://schemas.microsoft.com/office/drawing/2014/main" id="{62456B79-6663-43A4-A4A0-0541CFAE4B94}"/>
              </a:ext>
            </a:extLst>
          </p:cNvPr>
          <p:cNvSpPr txBox="1">
            <a:spLocks noChangeArrowheads="1"/>
          </p:cNvSpPr>
          <p:nvPr/>
        </p:nvSpPr>
        <p:spPr bwMode="auto">
          <a:xfrm>
            <a:off x="788988" y="1658938"/>
            <a:ext cx="7621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a:latin typeface="Verdana" panose="020B0604030504040204" pitchFamily="34" charset="0"/>
              </a:rPr>
              <a:t>Considering different orders, there should be 6 possible outputs</a:t>
            </a:r>
            <a:endParaRPr lang="zh-CN" altLang="en-US">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C6494E6-2670-4446-B9C8-E93F25717141}"/>
              </a:ext>
            </a:extLst>
          </p:cNvPr>
          <p:cNvSpPr>
            <a:spLocks noGrp="1" noChangeArrowheads="1"/>
          </p:cNvSpPr>
          <p:nvPr>
            <p:ph type="title"/>
          </p:nvPr>
        </p:nvSpPr>
        <p:spPr>
          <a:xfrm>
            <a:off x="1117600" y="176213"/>
            <a:ext cx="7569200" cy="576262"/>
          </a:xfrm>
        </p:spPr>
        <p:txBody>
          <a:bodyPr/>
          <a:lstStyle/>
          <a:p>
            <a:pPr eaLnBrk="1" hangingPunct="1"/>
            <a:r>
              <a:rPr lang="en-US" altLang="en-US"/>
              <a:t>Clone</a:t>
            </a:r>
          </a:p>
        </p:txBody>
      </p:sp>
      <p:sp>
        <p:nvSpPr>
          <p:cNvPr id="57347" name="Rectangle 3">
            <a:extLst>
              <a:ext uri="{FF2B5EF4-FFF2-40B4-BE49-F238E27FC236}">
                <a16:creationId xmlns:a16="http://schemas.microsoft.com/office/drawing/2014/main" id="{C63A429E-B8D6-4368-93AC-9931E29FADE1}"/>
              </a:ext>
            </a:extLst>
          </p:cNvPr>
          <p:cNvSpPr>
            <a:spLocks noGrp="1" noChangeArrowheads="1"/>
          </p:cNvSpPr>
          <p:nvPr>
            <p:ph type="body" idx="1"/>
          </p:nvPr>
        </p:nvSpPr>
        <p:spPr>
          <a:xfrm>
            <a:off x="523875" y="1058863"/>
            <a:ext cx="7937500" cy="2097087"/>
          </a:xfrm>
        </p:spPr>
        <p:txBody>
          <a:bodyPr/>
          <a:lstStyle/>
          <a:p>
            <a:r>
              <a:rPr lang="en-US" altLang="en-US" dirty="0"/>
              <a:t>The </a:t>
            </a:r>
            <a:r>
              <a:rPr lang="en-US" altLang="en-US" b="1" dirty="0">
                <a:latin typeface="Courier New" panose="02070309020205020404" pitchFamily="49" charset="0"/>
                <a:cs typeface="Courier New" panose="02070309020205020404" pitchFamily="49" charset="0"/>
              </a:rPr>
              <a:t>clone()</a:t>
            </a:r>
            <a:r>
              <a:rPr lang="en-US" altLang="en-US" dirty="0">
                <a:cs typeface="Courier New" panose="02070309020205020404" pitchFamily="49" charset="0"/>
              </a:rPr>
              <a:t> </a:t>
            </a:r>
            <a:r>
              <a:rPr lang="en-US" altLang="en-US" dirty="0"/>
              <a:t>system call creates a new child process or called a </a:t>
            </a:r>
            <a:r>
              <a:rPr lang="en-US" altLang="en-US" dirty="0">
                <a:solidFill>
                  <a:srgbClr val="FF0000"/>
                </a:solidFill>
              </a:rPr>
              <a:t>task</a:t>
            </a:r>
            <a:r>
              <a:rPr lang="en-US" altLang="en-US" dirty="0"/>
              <a:t>.</a:t>
            </a:r>
          </a:p>
          <a:p>
            <a:r>
              <a:rPr lang="en-US" altLang="en-US" dirty="0"/>
              <a:t>Compared to </a:t>
            </a:r>
            <a:r>
              <a:rPr lang="en-US" altLang="en-US" sz="2000" b="1" dirty="0">
                <a:latin typeface="Courier New" panose="02070309020205020404" pitchFamily="49" charset="0"/>
                <a:cs typeface="Courier New" panose="02070309020205020404" pitchFamily="49" charset="0"/>
              </a:rPr>
              <a:t>fork()</a:t>
            </a:r>
            <a:r>
              <a:rPr lang="en-US" altLang="en-US" sz="2000" dirty="0"/>
              <a:t>, </a:t>
            </a:r>
            <a:r>
              <a:rPr lang="en-US" altLang="en-US" sz="2000" b="1" dirty="0">
                <a:latin typeface="Courier New" panose="02070309020205020404" pitchFamily="49" charset="0"/>
                <a:cs typeface="Courier New" panose="02070309020205020404" pitchFamily="49" charset="0"/>
              </a:rPr>
              <a:t>clone()</a:t>
            </a:r>
            <a:r>
              <a:rPr lang="en-US" altLang="en-US" dirty="0"/>
              <a:t> provides more precise control over what pieces of execution context are shared between the calling parent process and the child process – for </a:t>
            </a:r>
            <a:r>
              <a:rPr lang="en-US" altLang="zh-CN" dirty="0"/>
              <a:t>e</a:t>
            </a:r>
            <a:r>
              <a:rPr lang="en-US" altLang="en-US" dirty="0"/>
              <a:t>xample, </a:t>
            </a:r>
            <a:r>
              <a:rPr lang="en-US" altLang="en-US" sz="2000" b="1" dirty="0">
                <a:latin typeface="Courier New" panose="02070309020205020404" pitchFamily="49" charset="0"/>
                <a:cs typeface="Courier New" panose="02070309020205020404" pitchFamily="49" charset="0"/>
              </a:rPr>
              <a:t>clone()</a:t>
            </a:r>
            <a:r>
              <a:rPr lang="en-US" altLang="en-US" dirty="0"/>
              <a:t> can control whether the two processes share the virtual address space, the table of file descriptors, and the table of signal handlers. </a:t>
            </a:r>
          </a:p>
        </p:txBody>
      </p:sp>
      <p:pic>
        <p:nvPicPr>
          <p:cNvPr id="57348" name="Picture 1">
            <a:extLst>
              <a:ext uri="{FF2B5EF4-FFF2-40B4-BE49-F238E27FC236}">
                <a16:creationId xmlns:a16="http://schemas.microsoft.com/office/drawing/2014/main" id="{8DE98966-092A-45D1-8E39-0145C869C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429000"/>
            <a:ext cx="6400800"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7FD6FC5F-E889-4062-8E3B-54DEB8F10BC0}"/>
              </a:ext>
            </a:extLst>
          </p:cNvPr>
          <p:cNvSpPr>
            <a:spLocks noGrp="1" noChangeArrowheads="1"/>
          </p:cNvSpPr>
          <p:nvPr>
            <p:ph type="title"/>
          </p:nvPr>
        </p:nvSpPr>
        <p:spPr/>
        <p:txBody>
          <a:bodyPr/>
          <a:lstStyle/>
          <a:p>
            <a:r>
              <a:rPr kumimoji="1" lang="en-US" altLang="zh-CN"/>
              <a:t>Simple example of clone()</a:t>
            </a:r>
            <a:endParaRPr kumimoji="1" lang="zh-CN" altLang="en-US"/>
          </a:p>
        </p:txBody>
      </p:sp>
      <p:pic>
        <p:nvPicPr>
          <p:cNvPr id="59395" name="内容占位符 4" descr="文本, 应用程序&#10;&#10;描述已自动生成">
            <a:extLst>
              <a:ext uri="{FF2B5EF4-FFF2-40B4-BE49-F238E27FC236}">
                <a16:creationId xmlns:a16="http://schemas.microsoft.com/office/drawing/2014/main" id="{BB070DC3-6B5C-4365-8E25-CE87B3F8AE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19300" y="935038"/>
            <a:ext cx="4567238" cy="5922962"/>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0D6BDC6A-E4FD-4793-9310-A5E01645B817}"/>
              </a:ext>
            </a:extLst>
          </p:cNvPr>
          <p:cNvSpPr>
            <a:spLocks noGrp="1" noChangeArrowheads="1"/>
          </p:cNvSpPr>
          <p:nvPr>
            <p:ph type="title"/>
          </p:nvPr>
        </p:nvSpPr>
        <p:spPr/>
        <p:txBody>
          <a:bodyPr/>
          <a:lstStyle/>
          <a:p>
            <a:r>
              <a:rPr kumimoji="1" lang="en-US" altLang="zh-CN"/>
              <a:t>Outputs of this example</a:t>
            </a:r>
            <a:endParaRPr kumimoji="1" lang="zh-CN" altLang="en-US"/>
          </a:p>
        </p:txBody>
      </p:sp>
      <p:sp>
        <p:nvSpPr>
          <p:cNvPr id="60419" name="文本框 3">
            <a:extLst>
              <a:ext uri="{FF2B5EF4-FFF2-40B4-BE49-F238E27FC236}">
                <a16:creationId xmlns:a16="http://schemas.microsoft.com/office/drawing/2014/main" id="{3EA99602-ED59-4F25-9CE0-D895AC4129B0}"/>
              </a:ext>
            </a:extLst>
          </p:cNvPr>
          <p:cNvSpPr txBox="1">
            <a:spLocks noChangeArrowheads="1"/>
          </p:cNvSpPr>
          <p:nvPr/>
        </p:nvSpPr>
        <p:spPr bwMode="auto">
          <a:xfrm>
            <a:off x="1135063" y="1233488"/>
            <a:ext cx="57086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zh-CN" dirty="0">
                <a:latin typeface="Verdana" panose="020B0604030504040204" pitchFamily="34" charset="0"/>
              </a:rPr>
              <a:t>$ ./</a:t>
            </a:r>
            <a:r>
              <a:rPr lang="en-US" altLang="zh-CN" dirty="0" err="1">
                <a:latin typeface="Verdana" panose="020B0604030504040204" pitchFamily="34" charset="0"/>
              </a:rPr>
              <a:t>simple_example_of_clone</a:t>
            </a:r>
            <a:r>
              <a:rPr lang="en-US" altLang="zh-CN" dirty="0">
                <a:latin typeface="Verdana" panose="020B0604030504040204" pitchFamily="34" charset="0"/>
              </a:rPr>
              <a:t> 7</a:t>
            </a:r>
          </a:p>
          <a:p>
            <a:pPr>
              <a:spcBef>
                <a:spcPct val="0"/>
              </a:spcBef>
              <a:buClrTx/>
              <a:buSzTx/>
              <a:buFontTx/>
              <a:buNone/>
            </a:pPr>
            <a:r>
              <a:rPr lang="en-US" altLang="zh-CN" dirty="0">
                <a:latin typeface="Verdana" panose="020B0604030504040204" pitchFamily="34" charset="0"/>
              </a:rPr>
              <a:t>Hello, World!</a:t>
            </a:r>
          </a:p>
          <a:p>
            <a:pPr>
              <a:spcBef>
                <a:spcPct val="0"/>
              </a:spcBef>
              <a:buClrTx/>
              <a:buSzTx/>
              <a:buFontTx/>
              <a:buNone/>
            </a:pPr>
            <a:endParaRPr lang="en-US" altLang="zh-CN" dirty="0">
              <a:latin typeface="Verdana" panose="020B0604030504040204" pitchFamily="34" charset="0"/>
            </a:endParaRPr>
          </a:p>
          <a:p>
            <a:pPr>
              <a:spcBef>
                <a:spcPct val="0"/>
              </a:spcBef>
              <a:buClrTx/>
              <a:buSzTx/>
              <a:buFontTx/>
              <a:buNone/>
            </a:pPr>
            <a:r>
              <a:rPr lang="en-US" altLang="zh-CN" dirty="0">
                <a:latin typeface="Verdana" panose="020B0604030504040204" pitchFamily="34" charset="0"/>
              </a:rPr>
              <a:t>INFO: This code is running under child process.</a:t>
            </a:r>
          </a:p>
          <a:p>
            <a:pPr>
              <a:spcBef>
                <a:spcPct val="0"/>
              </a:spcBef>
              <a:buClrTx/>
              <a:buSzTx/>
              <a:buFontTx/>
              <a:buNone/>
            </a:pPr>
            <a:r>
              <a:rPr lang="en-US" altLang="zh-CN" dirty="0">
                <a:latin typeface="Verdana" panose="020B0604030504040204" pitchFamily="34" charset="0"/>
              </a:rPr>
              <a:t>7 * 1 = 7</a:t>
            </a:r>
          </a:p>
          <a:p>
            <a:pPr>
              <a:spcBef>
                <a:spcPct val="0"/>
              </a:spcBef>
              <a:buClrTx/>
              <a:buSzTx/>
              <a:buFontTx/>
              <a:buNone/>
            </a:pPr>
            <a:r>
              <a:rPr lang="en-US" altLang="zh-CN" dirty="0">
                <a:latin typeface="Verdana" panose="020B0604030504040204" pitchFamily="34" charset="0"/>
              </a:rPr>
              <a:t>7 * 2 = 14</a:t>
            </a:r>
          </a:p>
          <a:p>
            <a:pPr>
              <a:spcBef>
                <a:spcPct val="0"/>
              </a:spcBef>
              <a:buClrTx/>
              <a:buSzTx/>
              <a:buFontTx/>
              <a:buNone/>
            </a:pPr>
            <a:r>
              <a:rPr lang="en-US" altLang="zh-CN" dirty="0">
                <a:latin typeface="Verdana" panose="020B0604030504040204" pitchFamily="34" charset="0"/>
              </a:rPr>
              <a:t>7 * 3 = 21</a:t>
            </a:r>
          </a:p>
          <a:p>
            <a:pPr>
              <a:spcBef>
                <a:spcPct val="0"/>
              </a:spcBef>
              <a:buClrTx/>
              <a:buSzTx/>
              <a:buFontTx/>
              <a:buNone/>
            </a:pPr>
            <a:r>
              <a:rPr lang="en-US" altLang="zh-CN" dirty="0">
                <a:latin typeface="Verdana" panose="020B0604030504040204" pitchFamily="34" charset="0"/>
              </a:rPr>
              <a:t>7 * 4 = 28</a:t>
            </a:r>
          </a:p>
          <a:p>
            <a:pPr>
              <a:spcBef>
                <a:spcPct val="0"/>
              </a:spcBef>
              <a:buClrTx/>
              <a:buSzTx/>
              <a:buFontTx/>
              <a:buNone/>
            </a:pPr>
            <a:r>
              <a:rPr lang="en-US" altLang="zh-CN" dirty="0">
                <a:latin typeface="Verdana" panose="020B0604030504040204" pitchFamily="34" charset="0"/>
              </a:rPr>
              <a:t>7 * 5 = 35</a:t>
            </a:r>
          </a:p>
          <a:p>
            <a:pPr>
              <a:spcBef>
                <a:spcPct val="0"/>
              </a:spcBef>
              <a:buClrTx/>
              <a:buSzTx/>
              <a:buFontTx/>
              <a:buNone/>
            </a:pPr>
            <a:r>
              <a:rPr lang="en-US" altLang="zh-CN" dirty="0">
                <a:latin typeface="Verdana" panose="020B0604030504040204" pitchFamily="34" charset="0"/>
              </a:rPr>
              <a:t>7 * 6 = 42</a:t>
            </a:r>
          </a:p>
          <a:p>
            <a:pPr>
              <a:spcBef>
                <a:spcPct val="0"/>
              </a:spcBef>
              <a:buClrTx/>
              <a:buSzTx/>
              <a:buFontTx/>
              <a:buNone/>
            </a:pPr>
            <a:r>
              <a:rPr lang="en-US" altLang="zh-CN" dirty="0">
                <a:latin typeface="Verdana" panose="020B0604030504040204" pitchFamily="34" charset="0"/>
              </a:rPr>
              <a:t>7 * 7 = 49</a:t>
            </a:r>
          </a:p>
          <a:p>
            <a:pPr>
              <a:spcBef>
                <a:spcPct val="0"/>
              </a:spcBef>
              <a:buClrTx/>
              <a:buSzTx/>
              <a:buFontTx/>
              <a:buNone/>
            </a:pPr>
            <a:r>
              <a:rPr lang="en-US" altLang="zh-CN" dirty="0">
                <a:latin typeface="Verdana" panose="020B0604030504040204" pitchFamily="34" charset="0"/>
              </a:rPr>
              <a:t>7 * 8 = 56</a:t>
            </a:r>
          </a:p>
          <a:p>
            <a:pPr>
              <a:spcBef>
                <a:spcPct val="0"/>
              </a:spcBef>
              <a:buClrTx/>
              <a:buSzTx/>
              <a:buFontTx/>
              <a:buNone/>
            </a:pPr>
            <a:r>
              <a:rPr lang="en-US" altLang="zh-CN" dirty="0">
                <a:latin typeface="Verdana" panose="020B0604030504040204" pitchFamily="34" charset="0"/>
              </a:rPr>
              <a:t>7 * 9 = 63</a:t>
            </a:r>
          </a:p>
          <a:p>
            <a:pPr>
              <a:spcBef>
                <a:spcPct val="0"/>
              </a:spcBef>
              <a:buClrTx/>
              <a:buSzTx/>
              <a:buFontTx/>
              <a:buNone/>
            </a:pPr>
            <a:r>
              <a:rPr lang="en-US" altLang="zh-CN" dirty="0">
                <a:latin typeface="Verdana" panose="020B0604030504040204" pitchFamily="34" charset="0"/>
              </a:rPr>
              <a:t>7 * 10 = 70</a:t>
            </a:r>
          </a:p>
          <a:p>
            <a:pPr>
              <a:spcBef>
                <a:spcPct val="0"/>
              </a:spcBef>
              <a:buClrTx/>
              <a:buSzTx/>
              <a:buFontTx/>
              <a:buNone/>
            </a:pPr>
            <a:endParaRPr lang="en-US" altLang="zh-CN" dirty="0">
              <a:latin typeface="Verdana" panose="020B0604030504040204" pitchFamily="34" charset="0"/>
            </a:endParaRPr>
          </a:p>
          <a:p>
            <a:pPr>
              <a:spcBef>
                <a:spcPct val="0"/>
              </a:spcBef>
              <a:buClrTx/>
              <a:buSzTx/>
              <a:buFontTx/>
              <a:buNone/>
            </a:pPr>
            <a:r>
              <a:rPr lang="en-US" altLang="zh-CN" dirty="0">
                <a:latin typeface="Verdana" panose="020B0604030504040204" pitchFamily="34" charset="0"/>
              </a:rPr>
              <a:t>INFO: Child process terminated.</a:t>
            </a:r>
            <a:endParaRPr lang="zh-CN" altLang="en-US" dirty="0">
              <a:latin typeface="Verdana" panose="020B060403050404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0FAF3AAC-C8B6-45C4-A877-9B69512C1D3B}"/>
              </a:ext>
            </a:extLst>
          </p:cNvPr>
          <p:cNvSpPr>
            <a:spLocks noGrp="1" noChangeArrowheads="1"/>
          </p:cNvSpPr>
          <p:nvPr>
            <p:ph type="title"/>
          </p:nvPr>
        </p:nvSpPr>
        <p:spPr/>
        <p:txBody>
          <a:bodyPr/>
          <a:lstStyle/>
          <a:p>
            <a:r>
              <a:rPr lang="en-US" altLang="en-US"/>
              <a:t>Example of clone()</a:t>
            </a:r>
          </a:p>
        </p:txBody>
      </p:sp>
      <p:pic>
        <p:nvPicPr>
          <p:cNvPr id="61443" name="Picture 4">
            <a:extLst>
              <a:ext uri="{FF2B5EF4-FFF2-40B4-BE49-F238E27FC236}">
                <a16:creationId xmlns:a16="http://schemas.microsoft.com/office/drawing/2014/main" id="{DBBBABE3-3551-446A-B860-86B855484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13" y="868363"/>
            <a:ext cx="4676775" cy="598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72052370-0D11-4FD8-8AA9-A0CA11F5147A}"/>
              </a:ext>
            </a:extLst>
          </p:cNvPr>
          <p:cNvSpPr>
            <a:spLocks noGrp="1" noChangeArrowheads="1"/>
          </p:cNvSpPr>
          <p:nvPr>
            <p:ph type="title"/>
          </p:nvPr>
        </p:nvSpPr>
        <p:spPr/>
        <p:txBody>
          <a:bodyPr/>
          <a:lstStyle/>
          <a:p>
            <a:r>
              <a:rPr lang="en-US" altLang="en-US"/>
              <a:t>Example of clone()</a:t>
            </a:r>
          </a:p>
        </p:txBody>
      </p:sp>
      <p:sp>
        <p:nvSpPr>
          <p:cNvPr id="62467" name="Content Placeholder 2">
            <a:extLst>
              <a:ext uri="{FF2B5EF4-FFF2-40B4-BE49-F238E27FC236}">
                <a16:creationId xmlns:a16="http://schemas.microsoft.com/office/drawing/2014/main" id="{4B046D45-BEBF-42E0-815E-D24C8FBE96B4}"/>
              </a:ext>
            </a:extLst>
          </p:cNvPr>
          <p:cNvSpPr>
            <a:spLocks noGrp="1" noChangeArrowheads="1"/>
          </p:cNvSpPr>
          <p:nvPr>
            <p:ph idx="1"/>
          </p:nvPr>
        </p:nvSpPr>
        <p:spPr>
          <a:xfrm>
            <a:off x="457200" y="1103313"/>
            <a:ext cx="8229600" cy="4530725"/>
          </a:xfrm>
        </p:spPr>
        <p:txBody>
          <a:bodyPr/>
          <a:lstStyle/>
          <a:p>
            <a:r>
              <a:rPr lang="en-US" altLang="en-US" dirty="0"/>
              <a:t>If we pass CLONE_VM flag to </a:t>
            </a:r>
            <a:r>
              <a:rPr lang="en-US" altLang="en-US" sz="2000" b="1" dirty="0">
                <a:latin typeface="Courier New" panose="02070309020205020404" pitchFamily="49" charset="0"/>
                <a:cs typeface="Courier New" panose="02070309020205020404" pitchFamily="49" charset="0"/>
              </a:rPr>
              <a:t>clone()</a:t>
            </a:r>
            <a:r>
              <a:rPr lang="en-US" altLang="en-US" sz="2000" dirty="0">
                <a:cs typeface="Courier New" panose="02070309020205020404" pitchFamily="49" charset="0"/>
              </a:rPr>
              <a:t>,</a:t>
            </a:r>
            <a:r>
              <a:rPr lang="en-US" altLang="en-US" sz="2000" b="1" dirty="0">
                <a:cs typeface="Courier New" panose="02070309020205020404" pitchFamily="49" charset="0"/>
              </a:rPr>
              <a:t> </a:t>
            </a:r>
            <a:r>
              <a:rPr lang="en-US" altLang="en-US" dirty="0"/>
              <a:t>the memory space will be shared between the calling process and the child process, so the modifications made on the child process will be reflected in the calling process:</a:t>
            </a:r>
          </a:p>
          <a:p>
            <a:endParaRPr lang="en-US" altLang="en-US" dirty="0"/>
          </a:p>
        </p:txBody>
      </p:sp>
      <p:pic>
        <p:nvPicPr>
          <p:cNvPr id="62468" name="Picture 3">
            <a:extLst>
              <a:ext uri="{FF2B5EF4-FFF2-40B4-BE49-F238E27FC236}">
                <a16:creationId xmlns:a16="http://schemas.microsoft.com/office/drawing/2014/main" id="{307A7B68-946D-466D-9719-EBA36FC11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2500313"/>
            <a:ext cx="3581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5E0485BE-B975-4383-8DA5-D68E9E2E7EF7}"/>
              </a:ext>
            </a:extLst>
          </p:cNvPr>
          <p:cNvSpPr txBox="1"/>
          <p:nvPr/>
        </p:nvSpPr>
        <p:spPr>
          <a:xfrm>
            <a:off x="5803900" y="3036888"/>
            <a:ext cx="2452688" cy="923925"/>
          </a:xfrm>
          <a:prstGeom prst="rect">
            <a:avLst/>
          </a:prstGeom>
          <a:noFill/>
        </p:spPr>
        <p:txBody>
          <a:bodyPr>
            <a:spAutoFit/>
          </a:bodyPr>
          <a:lstStyle/>
          <a:p>
            <a:pPr>
              <a:defRPr/>
            </a:pPr>
            <a:r>
              <a:rPr lang="en-US" dirty="0">
                <a:solidFill>
                  <a:srgbClr val="FF0000"/>
                </a:solidFill>
                <a:latin typeface="+mn-lt"/>
              </a:rPr>
              <a:t>No CLONE_VM flag, </a:t>
            </a:r>
            <a:r>
              <a:rPr lang="en-US" dirty="0" err="1">
                <a:solidFill>
                  <a:srgbClr val="FF0000"/>
                </a:solidFill>
                <a:latin typeface="+mn-lt"/>
              </a:rPr>
              <a:t>buf</a:t>
            </a:r>
            <a:r>
              <a:rPr lang="en-US" dirty="0">
                <a:solidFill>
                  <a:srgbClr val="FF0000"/>
                </a:solidFill>
                <a:latin typeface="+mn-lt"/>
              </a:rPr>
              <a:t> and heap remains unchanged</a:t>
            </a:r>
          </a:p>
        </p:txBody>
      </p:sp>
      <p:sp>
        <p:nvSpPr>
          <p:cNvPr id="6" name="TextBox 5">
            <a:extLst>
              <a:ext uri="{FF2B5EF4-FFF2-40B4-BE49-F238E27FC236}">
                <a16:creationId xmlns:a16="http://schemas.microsoft.com/office/drawing/2014/main" id="{B4C03FD8-56B0-440E-8006-97AA427EC798}"/>
              </a:ext>
            </a:extLst>
          </p:cNvPr>
          <p:cNvSpPr txBox="1"/>
          <p:nvPr/>
        </p:nvSpPr>
        <p:spPr>
          <a:xfrm>
            <a:off x="5803900" y="4740275"/>
            <a:ext cx="2614613" cy="646113"/>
          </a:xfrm>
          <a:prstGeom prst="rect">
            <a:avLst/>
          </a:prstGeom>
          <a:noFill/>
        </p:spPr>
        <p:txBody>
          <a:bodyPr>
            <a:spAutoFit/>
          </a:bodyPr>
          <a:lstStyle/>
          <a:p>
            <a:pPr>
              <a:defRPr/>
            </a:pPr>
            <a:r>
              <a:rPr lang="en-US" dirty="0">
                <a:solidFill>
                  <a:srgbClr val="FF0000"/>
                </a:solidFill>
                <a:latin typeface="+mn-lt"/>
              </a:rPr>
              <a:t>Pass CLONE_VM flag, </a:t>
            </a:r>
            <a:r>
              <a:rPr lang="en-US" dirty="0" err="1">
                <a:solidFill>
                  <a:srgbClr val="FF0000"/>
                </a:solidFill>
                <a:latin typeface="+mn-lt"/>
              </a:rPr>
              <a:t>buf</a:t>
            </a:r>
            <a:r>
              <a:rPr lang="en-US" dirty="0">
                <a:solidFill>
                  <a:srgbClr val="FF0000"/>
                </a:solidFill>
                <a:latin typeface="+mn-lt"/>
              </a:rPr>
              <a:t> and heap changed</a:t>
            </a:r>
          </a:p>
        </p:txBody>
      </p:sp>
      <p:cxnSp>
        <p:nvCxnSpPr>
          <p:cNvPr id="62471" name="Straight Arrow Connector 11">
            <a:extLst>
              <a:ext uri="{FF2B5EF4-FFF2-40B4-BE49-F238E27FC236}">
                <a16:creationId xmlns:a16="http://schemas.microsoft.com/office/drawing/2014/main" id="{B9D8E76E-E812-4767-92FB-AE6F7CB26428}"/>
              </a:ext>
            </a:extLst>
          </p:cNvPr>
          <p:cNvCxnSpPr>
            <a:cxnSpLocks/>
          </p:cNvCxnSpPr>
          <p:nvPr/>
        </p:nvCxnSpPr>
        <p:spPr bwMode="auto">
          <a:xfrm flipH="1">
            <a:off x="4921250" y="5064125"/>
            <a:ext cx="882650" cy="0"/>
          </a:xfrm>
          <a:prstGeom prst="straightConnector1">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2472" name="Straight Arrow Connector 14">
            <a:extLst>
              <a:ext uri="{FF2B5EF4-FFF2-40B4-BE49-F238E27FC236}">
                <a16:creationId xmlns:a16="http://schemas.microsoft.com/office/drawing/2014/main" id="{BCDCF934-6A57-44CA-9D33-A9CC2119BC55}"/>
              </a:ext>
            </a:extLst>
          </p:cNvPr>
          <p:cNvCxnSpPr>
            <a:cxnSpLocks/>
          </p:cNvCxnSpPr>
          <p:nvPr/>
        </p:nvCxnSpPr>
        <p:spPr bwMode="auto">
          <a:xfrm flipH="1">
            <a:off x="4921250" y="3498850"/>
            <a:ext cx="882650" cy="0"/>
          </a:xfrm>
          <a:prstGeom prst="straightConnector1">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38200" y="201613"/>
            <a:ext cx="7848600" cy="576262"/>
          </a:xfrm>
        </p:spPr>
        <p:txBody>
          <a:bodyPr/>
          <a:lstStyle/>
          <a:p>
            <a:pPr eaLnBrk="1" hangingPunct="1"/>
            <a:r>
              <a:rPr lang="en-US" altLang="en-US"/>
              <a:t>CPU Scheduler</a:t>
            </a:r>
          </a:p>
        </p:txBody>
      </p:sp>
      <p:sp>
        <p:nvSpPr>
          <p:cNvPr id="9219" name="Rectangle 3"/>
          <p:cNvSpPr>
            <a:spLocks noGrp="1" noChangeArrowheads="1"/>
          </p:cNvSpPr>
          <p:nvPr>
            <p:ph type="body" idx="1"/>
          </p:nvPr>
        </p:nvSpPr>
        <p:spPr>
          <a:xfrm>
            <a:off x="474663" y="1014413"/>
            <a:ext cx="8042275" cy="5340350"/>
          </a:xfrm>
        </p:spPr>
        <p:txBody>
          <a:bodyPr/>
          <a:lstStyle/>
          <a:p>
            <a:pPr marL="341313" indent="-341313"/>
            <a:r>
              <a:rPr lang="en-US" altLang="en-US" dirty="0"/>
              <a:t>The</a:t>
            </a:r>
            <a:r>
              <a:rPr lang="en-US" altLang="en-US" b="1" dirty="0">
                <a:solidFill>
                  <a:srgbClr val="3366FF"/>
                </a:solidFill>
              </a:rPr>
              <a:t> </a:t>
            </a:r>
            <a:r>
              <a:rPr lang="en-US" altLang="en-US" dirty="0">
                <a:solidFill>
                  <a:srgbClr val="FF0000"/>
                </a:solidFill>
              </a:rPr>
              <a:t>CPU schedul</a:t>
            </a:r>
            <a:r>
              <a:rPr lang="en-US" altLang="zh-CN" dirty="0">
                <a:solidFill>
                  <a:srgbClr val="FF0000"/>
                </a:solidFill>
              </a:rPr>
              <a:t>ing </a:t>
            </a:r>
            <a:r>
              <a:rPr lang="en-HK" altLang="en-US" dirty="0"/>
              <a:t>is the task of selecting a waiting process from the ready queue (one or multiple queues) and allocating the CPU to it. The CPU is allocated to the selected process by the </a:t>
            </a:r>
            <a:r>
              <a:rPr lang="en-HK" altLang="en-US" dirty="0">
                <a:solidFill>
                  <a:srgbClr val="FF0000"/>
                </a:solidFill>
              </a:rPr>
              <a:t>dispatcher</a:t>
            </a:r>
            <a:r>
              <a:rPr lang="en-HK" altLang="en-US" dirty="0"/>
              <a:t>.</a:t>
            </a:r>
            <a:endParaRPr lang="en-US" altLang="en-US" dirty="0"/>
          </a:p>
          <a:p>
            <a:pPr marL="341313" indent="-341313"/>
            <a:r>
              <a:rPr lang="en-US" altLang="en-US" dirty="0"/>
              <a:t>The </a:t>
            </a:r>
            <a:r>
              <a:rPr lang="en-US" altLang="en-US" dirty="0">
                <a:solidFill>
                  <a:srgbClr val="FF0000"/>
                </a:solidFill>
              </a:rPr>
              <a:t>non-preemptive </a:t>
            </a:r>
            <a:r>
              <a:rPr lang="en-HK" altLang="en-US" dirty="0"/>
              <a:t>scheduling is invoked when the process running on the CPU gives up the CPU voluntarily</a:t>
            </a:r>
            <a:endParaRPr lang="en-US" altLang="en-US" dirty="0"/>
          </a:p>
          <a:p>
            <a:pPr marL="798513" lvl="1" indent="-341313"/>
            <a:r>
              <a:rPr lang="en-US" altLang="en-US" dirty="0"/>
              <a:t>Switches from running to waiting state, e.g., I/O request, or wait() </a:t>
            </a:r>
          </a:p>
          <a:p>
            <a:pPr marL="798513" lvl="1" indent="-341313"/>
            <a:r>
              <a:rPr lang="en-US" altLang="en-US" dirty="0"/>
              <a:t>Terminates</a:t>
            </a:r>
          </a:p>
          <a:p>
            <a:pPr marL="341313" indent="-341313"/>
            <a:r>
              <a:rPr lang="en-US" altLang="en-US" dirty="0"/>
              <a:t>The </a:t>
            </a:r>
            <a:r>
              <a:rPr lang="en-US" altLang="en-US" dirty="0">
                <a:solidFill>
                  <a:srgbClr val="FF0000"/>
                </a:solidFill>
              </a:rPr>
              <a:t>preemptive </a:t>
            </a:r>
            <a:r>
              <a:rPr lang="en-US" altLang="en-US" dirty="0"/>
              <a:t>scheduling - </a:t>
            </a:r>
            <a:r>
              <a:rPr lang="en-HK" altLang="en-US" dirty="0"/>
              <a:t>where the CPU can be taken away from a process involuntarily can further be invoked when</a:t>
            </a:r>
            <a:endParaRPr lang="en-US" altLang="en-US" dirty="0">
              <a:solidFill>
                <a:srgbClr val="FF0000"/>
              </a:solidFill>
            </a:endParaRPr>
          </a:p>
          <a:p>
            <a:pPr marL="798513" lvl="1" indent="-341313"/>
            <a:r>
              <a:rPr lang="en-US" altLang="en-US" dirty="0"/>
              <a:t>Switches from running to ready state, e.g., quantum (timer) expires in </a:t>
            </a:r>
            <a:r>
              <a:rPr lang="en-US" altLang="en-US" dirty="0">
                <a:solidFill>
                  <a:srgbClr val="3366FF"/>
                </a:solidFill>
              </a:rPr>
              <a:t>RR </a:t>
            </a:r>
            <a:r>
              <a:rPr lang="en-US" altLang="en-US" dirty="0"/>
              <a:t>scheduling</a:t>
            </a:r>
          </a:p>
          <a:p>
            <a:pPr marL="798513" lvl="1" indent="-341313"/>
            <a:r>
              <a:rPr lang="en-US" altLang="en-US" dirty="0"/>
              <a:t>Switches from waiting to ready (e.g., completion of I/O) </a:t>
            </a:r>
            <a:r>
              <a:rPr lang="en-HK" altLang="en-US" dirty="0"/>
              <a:t>or</a:t>
            </a:r>
            <a:r>
              <a:rPr lang="zh-CN" altLang="en-US" dirty="0"/>
              <a:t> </a:t>
            </a:r>
            <a:r>
              <a:rPr lang="en-HK" altLang="zh-CN" dirty="0"/>
              <a:t>from</a:t>
            </a:r>
            <a:r>
              <a:rPr lang="zh-CN" altLang="en-US" dirty="0"/>
              <a:t> </a:t>
            </a:r>
            <a:r>
              <a:rPr lang="en-HK" altLang="zh-CN" dirty="0"/>
              <a:t>new</a:t>
            </a:r>
            <a:r>
              <a:rPr lang="zh-CN" altLang="en-US" dirty="0"/>
              <a:t> </a:t>
            </a:r>
            <a:r>
              <a:rPr lang="en-HK" altLang="zh-CN" dirty="0"/>
              <a:t>to</a:t>
            </a:r>
            <a:r>
              <a:rPr lang="zh-CN" altLang="en-US" dirty="0"/>
              <a:t> </a:t>
            </a:r>
            <a:r>
              <a:rPr lang="en-HK" altLang="zh-CN" dirty="0"/>
              <a:t>ready</a:t>
            </a:r>
            <a:r>
              <a:rPr lang="zh-CN" altLang="en-US" dirty="0"/>
              <a:t> </a:t>
            </a:r>
            <a:r>
              <a:rPr lang="en-HK" altLang="zh-CN" dirty="0"/>
              <a:t>(new process with higher priority) - in </a:t>
            </a:r>
            <a:r>
              <a:rPr lang="en-US" altLang="en-US" dirty="0">
                <a:solidFill>
                  <a:srgbClr val="3366FF"/>
                </a:solidFill>
              </a:rPr>
              <a:t>SRTF </a:t>
            </a:r>
            <a:r>
              <a:rPr lang="en-US" altLang="en-US" dirty="0"/>
              <a:t>or</a:t>
            </a:r>
            <a:r>
              <a:rPr lang="en-US" altLang="en-US" dirty="0">
                <a:solidFill>
                  <a:srgbClr val="3366FF"/>
                </a:solidFill>
              </a:rPr>
              <a:t> MLFQ </a:t>
            </a:r>
            <a:r>
              <a:rPr lang="en-US" altLang="zh-CN" dirty="0"/>
              <a:t>scheduling</a:t>
            </a:r>
            <a:endParaRPr lang="en-US" altLang="en-US" dirty="0"/>
          </a:p>
          <a:p>
            <a:pPr marL="798513" lvl="1" indent="-341313">
              <a:buFont typeface="Monotype Sorts" pitchFamily="-84" charset="2"/>
              <a:buNone/>
            </a:pPr>
            <a:endParaRPr lang="en-US" alt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90600" y="214313"/>
            <a:ext cx="7696200" cy="576262"/>
          </a:xfrm>
        </p:spPr>
        <p:txBody>
          <a:bodyPr/>
          <a:lstStyle/>
          <a:p>
            <a:pPr eaLnBrk="1" hangingPunct="1"/>
            <a:r>
              <a:rPr lang="en-US" altLang="en-US"/>
              <a:t>Scheduling Criteria</a:t>
            </a:r>
          </a:p>
        </p:txBody>
      </p:sp>
      <p:sp>
        <p:nvSpPr>
          <p:cNvPr id="19459" name="Rectangle 3"/>
          <p:cNvSpPr>
            <a:spLocks noGrp="1" noChangeArrowheads="1"/>
          </p:cNvSpPr>
          <p:nvPr>
            <p:ph type="body" idx="1"/>
          </p:nvPr>
        </p:nvSpPr>
        <p:spPr>
          <a:xfrm>
            <a:off x="439738" y="1042988"/>
            <a:ext cx="8145462" cy="5283200"/>
          </a:xfrm>
        </p:spPr>
        <p:txBody>
          <a:bodyPr/>
          <a:lstStyle/>
          <a:p>
            <a:pPr>
              <a:defRPr/>
            </a:pPr>
            <a:r>
              <a:rPr lang="en-US" altLang="en-US" dirty="0">
                <a:solidFill>
                  <a:srgbClr val="FF0000"/>
                </a:solidFill>
              </a:rPr>
              <a:t>Waiting time </a:t>
            </a:r>
            <a:r>
              <a:rPr lang="en-US" altLang="en-US" dirty="0"/>
              <a:t>– amount of time a process waiting in the ready queue</a:t>
            </a:r>
          </a:p>
          <a:p>
            <a:pPr>
              <a:defRPr/>
            </a:pPr>
            <a:r>
              <a:rPr lang="en-HK" altLang="en-US" dirty="0">
                <a:solidFill>
                  <a:srgbClr val="FF0000"/>
                </a:solidFill>
              </a:rPr>
              <a:t>Turnaround time </a:t>
            </a:r>
            <a:r>
              <a:rPr lang="en-HK" altLang="en-US" dirty="0"/>
              <a:t>– defined as the time at which the process completes minus the time at which the process arrived in the system </a:t>
            </a:r>
          </a:p>
          <a:p>
            <a:pPr lvl="1">
              <a:defRPr/>
            </a:pPr>
            <a:r>
              <a:rPr lang="en-HK" altLang="en-US" sz="1600" dirty="0">
                <a:latin typeface="+mn-ea"/>
                <a:ea typeface="+mn-ea"/>
              </a:rPr>
              <a:t>Considering</a:t>
            </a:r>
            <a:r>
              <a:rPr lang="zh-CN" altLang="en-US" sz="1600" dirty="0">
                <a:latin typeface="+mn-ea"/>
                <a:ea typeface="+mn-ea"/>
              </a:rPr>
              <a:t> </a:t>
            </a:r>
            <a:r>
              <a:rPr lang="en-HK" altLang="zh-CN" sz="1600" dirty="0">
                <a:latin typeface="+mn-ea"/>
                <a:ea typeface="+mn-ea"/>
              </a:rPr>
              <a:t>single CPU burst, turnaround time = waiting time + CPU burst time</a:t>
            </a:r>
            <a:endParaRPr lang="en-US" altLang="en-US" sz="1600" dirty="0">
              <a:latin typeface="+mn-ea"/>
              <a:ea typeface="+mn-ea"/>
            </a:endParaRPr>
          </a:p>
          <a:p>
            <a:pPr>
              <a:defRPr/>
            </a:pPr>
            <a:r>
              <a:rPr lang="en-US" altLang="en-US" dirty="0">
                <a:solidFill>
                  <a:srgbClr val="FF0000"/>
                </a:solidFill>
              </a:rPr>
              <a:t>Response time </a:t>
            </a:r>
            <a:r>
              <a:rPr lang="en-US" altLang="en-US" dirty="0"/>
              <a:t>– the amount of time it takes from when a request was submitted until the</a:t>
            </a:r>
            <a:r>
              <a:rPr lang="en-US" dirty="0">
                <a:solidFill>
                  <a:srgbClr val="3366FF"/>
                </a:solidFill>
                <a:ea typeface="ＭＳ Ｐゴシック" charset="0"/>
                <a:cs typeface="ＭＳ Ｐゴシック" charset="0"/>
              </a:rPr>
              <a:t> first</a:t>
            </a:r>
            <a:r>
              <a:rPr lang="en-US" altLang="en-US" dirty="0"/>
              <a:t> response is produced</a:t>
            </a:r>
          </a:p>
          <a:p>
            <a:pPr lvl="1">
              <a:defRPr/>
            </a:pPr>
            <a:r>
              <a:rPr lang="en-US" altLang="en-US" sz="1600" dirty="0"/>
              <a:t>This is relevant to interactive programs (typically using RR scheduling)</a:t>
            </a:r>
            <a:endParaRPr lang="en-US" altLang="en-US" dirty="0">
              <a:solidFill>
                <a:srgbClr val="FF0000"/>
              </a:solidFill>
            </a:endParaRPr>
          </a:p>
          <a:p>
            <a:pPr>
              <a:defRPr/>
            </a:pPr>
            <a:r>
              <a:rPr lang="en-US" altLang="en-US" dirty="0">
                <a:solidFill>
                  <a:srgbClr val="FF0000"/>
                </a:solidFill>
              </a:rPr>
              <a:t>Fairness</a:t>
            </a:r>
          </a:p>
          <a:p>
            <a:pPr lvl="1">
              <a:defRPr/>
            </a:pPr>
            <a:r>
              <a:rPr lang="en-US" altLang="en-US" sz="1600" dirty="0"/>
              <a:t>Resources such as CPU are utilized in some “fair” manner</a:t>
            </a:r>
          </a:p>
          <a:p>
            <a:pPr>
              <a:defRPr/>
            </a:pPr>
            <a:r>
              <a:rPr lang="en-US" altLang="zh-CN" dirty="0"/>
              <a:t>Performance (such as turn-around time) and fairness are often at odds, in which optimizing performance often sacrifice fairness </a:t>
            </a:r>
            <a:endParaRPr lang="en-US" altLang="en-US" dirty="0"/>
          </a:p>
          <a:p>
            <a:pPr lvl="1">
              <a:defRPr/>
            </a:pPr>
            <a:endParaRPr lang="en-US" altLang="en-US" dirty="0"/>
          </a:p>
          <a:p>
            <a:pPr lvl="1">
              <a:defRPr/>
            </a:pPr>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279525" y="153988"/>
            <a:ext cx="7772400" cy="611187"/>
          </a:xfrm>
        </p:spPr>
        <p:txBody>
          <a:bodyPr/>
          <a:lstStyle/>
          <a:p>
            <a:pPr eaLnBrk="1" hangingPunct="1"/>
            <a:r>
              <a:rPr lang="en-US" altLang="en-US"/>
              <a:t>Exponential Averaging Algorithm</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type="body" idx="1"/>
              </p:nvPr>
            </p:nvSpPr>
            <p:spPr>
              <a:xfrm>
                <a:off x="469900" y="1039813"/>
                <a:ext cx="8154988" cy="723900"/>
              </a:xfrm>
            </p:spPr>
            <p:txBody>
              <a:bodyPr/>
              <a:lstStyle/>
              <a:p>
                <a:pPr>
                  <a:defRPr/>
                </a:pPr>
                <a:r>
                  <a:rPr lang="en-US" altLang="en-US" dirty="0">
                    <a:cs typeface="ＭＳ Ｐゴシック" charset="-128"/>
                  </a:rPr>
                  <a:t>This is commonly used to estimate a future value based on historical data – the recent historical value(s) weight more than the past historical value(s)</a:t>
                </a:r>
              </a:p>
              <a:p>
                <a:pPr marL="457200" lvl="1" indent="0">
                  <a:buSzPct val="100000"/>
                  <a:buNone/>
                  <a:defRPr/>
                </a:pPr>
                <a:r>
                  <a:rPr lang="en-US" altLang="en-US" dirty="0"/>
                  <a:t>1. </a:t>
                </a:r>
                <a14:m>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𝑡</m:t>
                        </m:r>
                      </m:e>
                      <m:sub>
                        <m:r>
                          <a:rPr lang="en-US" altLang="en-US" b="0" i="1" smtClean="0">
                            <a:latin typeface="Cambria Math" panose="02040503050406030204" pitchFamily="18" charset="0"/>
                          </a:rPr>
                          <m:t>𝑛</m:t>
                        </m:r>
                      </m:sub>
                    </m:sSub>
                  </m:oMath>
                </a14:m>
                <a:r>
                  <a:rPr lang="en-US" altLang="en-US" dirty="0">
                    <a:cs typeface="ＭＳ Ｐゴシック" charset="-128"/>
                  </a:rPr>
                  <a:t> = actual length of nth CPU burst</a:t>
                </a:r>
              </a:p>
              <a:p>
                <a:pPr marL="457200" lvl="1" indent="0">
                  <a:buNone/>
                  <a:defRPr/>
                </a:pPr>
                <a:r>
                  <a:rPr lang="en-US" altLang="en-US" dirty="0">
                    <a:cs typeface="ＭＳ Ｐゴシック" charset="-128"/>
                  </a:rPr>
                  <a:t>2.            = predicted value for the next CPU burst</a:t>
                </a:r>
              </a:p>
              <a:p>
                <a:pPr marL="457200" lvl="1" indent="0">
                  <a:buNone/>
                  <a:defRPr/>
                </a:pPr>
                <a:r>
                  <a:rPr lang="en-US" altLang="en-US" dirty="0">
                    <a:ea typeface="Cambria Math" panose="02040503050406030204" pitchFamily="18" charset="0"/>
                    <a:cs typeface="ＭＳ Ｐゴシック" charset="-128"/>
                  </a:rPr>
                  <a:t>3. </a:t>
                </a:r>
                <a14:m>
                  <m:oMath xmlns:m="http://schemas.openxmlformats.org/officeDocument/2006/math">
                    <m:r>
                      <m:rPr>
                        <m:sty m:val="p"/>
                      </m:rPr>
                      <a:rPr lang="el-GR" altLang="en-US" i="1" smtClean="0">
                        <a:latin typeface="Cambria Math" panose="02040503050406030204" pitchFamily="18" charset="0"/>
                        <a:ea typeface="Cambria Math" panose="02040503050406030204" pitchFamily="18" charset="0"/>
                        <a:cs typeface="ＭＳ Ｐゴシック" charset="-128"/>
                      </a:rPr>
                      <m:t>α</m:t>
                    </m:r>
                    <m:r>
                      <a:rPr lang="en-US" altLang="en-US" b="0" i="1" smtClean="0">
                        <a:latin typeface="Cambria Math" panose="02040503050406030204" pitchFamily="18" charset="0"/>
                        <a:ea typeface="Cambria Math" panose="02040503050406030204" pitchFamily="18" charset="0"/>
                        <a:cs typeface="ＭＳ Ｐゴシック" charset="-128"/>
                      </a:rPr>
                      <m:t>,  0 ≤</m:t>
                    </m:r>
                    <m:r>
                      <a:rPr lang="en-US" altLang="en-US" b="0" i="1" smtClean="0">
                        <a:latin typeface="Cambria Math" panose="02040503050406030204" pitchFamily="18" charset="0"/>
                        <a:ea typeface="Cambria Math" panose="02040503050406030204" pitchFamily="18" charset="0"/>
                        <a:cs typeface="ＭＳ Ｐゴシック" charset="-128"/>
                      </a:rPr>
                      <m:t>𝛼</m:t>
                    </m:r>
                    <m:r>
                      <a:rPr lang="en-US" altLang="en-US" i="1">
                        <a:latin typeface="Cambria Math" panose="02040503050406030204" pitchFamily="18" charset="0"/>
                        <a:ea typeface="Cambria Math" panose="02040503050406030204" pitchFamily="18" charset="0"/>
                        <a:cs typeface="ＭＳ Ｐゴシック" charset="-128"/>
                      </a:rPr>
                      <m:t>≤</m:t>
                    </m:r>
                  </m:oMath>
                </a14:m>
                <a:r>
                  <a:rPr lang="en-US" altLang="en-US" dirty="0">
                    <a:ea typeface="Cambria Math" panose="02040503050406030204" pitchFamily="18" charset="0"/>
                    <a:cs typeface="ＭＳ Ｐゴシック" charset="-128"/>
                  </a:rPr>
                  <a:t>1</a:t>
                </a:r>
              </a:p>
              <a:p>
                <a:pPr marL="457200" lvl="1" indent="0">
                  <a:buNone/>
                  <a:defRPr/>
                </a:pPr>
                <a:r>
                  <a:rPr lang="en-US" altLang="en-US" dirty="0">
                    <a:cs typeface="ＭＳ Ｐゴシック" charset="-128"/>
                  </a:rPr>
                  <a:t>4. Define: </a:t>
                </a: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endParaRPr lang="en-US" altLang="en-US" dirty="0">
                  <a:cs typeface="ＭＳ Ｐゴシック" charset="-128"/>
                </a:endParaRPr>
              </a:p>
              <a:p>
                <a:pPr lvl="1">
                  <a:buFont typeface="Monotype Sorts" pitchFamily="-84" charset="2"/>
                  <a:buNone/>
                  <a:defRPr/>
                </a:pPr>
                <a:endParaRPr lang="en-US" altLang="en-US" dirty="0"/>
              </a:p>
              <a:p>
                <a:pPr lvl="1">
                  <a:buFont typeface="Monotype Sorts" pitchFamily="-84" charset="2"/>
                  <a:buNone/>
                  <a:defRPr/>
                </a:pPr>
                <a:endParaRPr lang="en-US" altLang="en-US" dirty="0"/>
              </a:p>
            </p:txBody>
          </p:sp>
        </mc:Choice>
        <mc:Fallback xmlns="">
          <p:sp>
            <p:nvSpPr>
              <p:cNvPr id="16387" name="Rectangle 3"/>
              <p:cNvSpPr>
                <a:spLocks noGrp="1" noRot="1" noChangeAspect="1" noMove="1" noResize="1" noEditPoints="1" noAdjustHandles="1" noChangeArrowheads="1" noChangeShapeType="1" noTextEdit="1"/>
              </p:cNvSpPr>
              <p:nvPr>
                <p:ph type="body" idx="1"/>
              </p:nvPr>
            </p:nvSpPr>
            <p:spPr>
              <a:xfrm>
                <a:off x="469900" y="1039813"/>
                <a:ext cx="8154988" cy="723900"/>
              </a:xfrm>
              <a:blipFill rotWithShape="0">
                <a:blip r:embed="rId3"/>
                <a:stretch>
                  <a:fillRect l="-299" t="-5085" r="-523" b="-208475"/>
                </a:stretch>
              </a:blipFill>
            </p:spPr>
            <p:txBody>
              <a:bodyPr/>
              <a:lstStyle/>
              <a:p>
                <a:r>
                  <a:rPr lang="zh-CN" altLang="en-US">
                    <a:noFill/>
                  </a:rPr>
                  <a:t> </a:t>
                </a:r>
              </a:p>
            </p:txBody>
          </p:sp>
        </mc:Fallback>
      </mc:AlternateContent>
      <p:sp>
        <p:nvSpPr>
          <p:cNvPr id="13318" name="Rectangle 2"/>
          <p:cNvSpPr>
            <a:spLocks noChangeArrowheads="1"/>
          </p:cNvSpPr>
          <p:nvPr/>
        </p:nvSpPr>
        <p:spPr bwMode="auto">
          <a:xfrm>
            <a:off x="3155950" y="4132263"/>
            <a:ext cx="474663" cy="2524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9" name="TextBox 8"/>
          <p:cNvSpPr txBox="1"/>
          <p:nvPr/>
        </p:nvSpPr>
        <p:spPr>
          <a:xfrm>
            <a:off x="547688" y="3379788"/>
            <a:ext cx="8504237" cy="341632"/>
          </a:xfrm>
          <a:prstGeom prst="rect">
            <a:avLst/>
          </a:prstGeom>
          <a:noFill/>
        </p:spPr>
        <p:txBody>
          <a:bodyPr>
            <a:spAutoFit/>
          </a:bodyPr>
          <a:lstStyle/>
          <a:p>
            <a:pPr>
              <a:lnSpc>
                <a:spcPct val="90000"/>
              </a:lnSpc>
              <a:defRPr/>
            </a:pPr>
            <a:r>
              <a:rPr lang="en-US" altLang="en-US" dirty="0">
                <a:latin typeface="+mn-lt"/>
                <a:sym typeface="Symbol" panose="05050102010706020507" pitchFamily="18" charset="2"/>
              </a:rPr>
              <a:t>If we expand the formula, we </a:t>
            </a:r>
            <a:r>
              <a:rPr lang="en-US" altLang="en-US">
                <a:latin typeface="+mn-lt"/>
                <a:sym typeface="Symbol" panose="05050102010706020507" pitchFamily="18" charset="2"/>
              </a:rPr>
              <a:t>get:</a:t>
            </a:r>
            <a:endParaRPr lang="en-US" altLang="en-US" dirty="0">
              <a:latin typeface="+mn-lt"/>
              <a:sym typeface="Symbol" panose="05050102010706020507" pitchFamily="18" charset="2"/>
            </a:endParaRPr>
          </a:p>
        </p:txBody>
      </p:sp>
      <p:pic>
        <p:nvPicPr>
          <p:cNvPr id="15" name="图片 14"/>
          <p:cNvPicPr>
            <a:picLocks noChangeAspect="1"/>
          </p:cNvPicPr>
          <p:nvPr/>
        </p:nvPicPr>
        <p:blipFill rotWithShape="1">
          <a:blip r:embed="rId4"/>
          <a:srcRect r="65011" b="88888"/>
          <a:stretch/>
        </p:blipFill>
        <p:spPr>
          <a:xfrm>
            <a:off x="2038999" y="2783207"/>
            <a:ext cx="3110803" cy="349292"/>
          </a:xfrm>
          <a:prstGeom prst="rect">
            <a:avLst/>
          </a:prstGeom>
        </p:spPr>
      </p:pic>
      <p:pic>
        <p:nvPicPr>
          <p:cNvPr id="16" name="图片 15"/>
          <p:cNvPicPr>
            <a:picLocks noChangeAspect="1"/>
          </p:cNvPicPr>
          <p:nvPr/>
        </p:nvPicPr>
        <p:blipFill rotWithShape="1">
          <a:blip r:embed="rId4"/>
          <a:srcRect r="92290" b="88778"/>
          <a:stretch/>
        </p:blipFill>
        <p:spPr>
          <a:xfrm>
            <a:off x="1235638" y="2038161"/>
            <a:ext cx="685509" cy="352756"/>
          </a:xfrm>
          <a:prstGeom prst="rect">
            <a:avLst/>
          </a:prstGeom>
        </p:spPr>
      </p:pic>
      <p:pic>
        <p:nvPicPr>
          <p:cNvPr id="10" name="图片 9"/>
          <p:cNvPicPr>
            <a:picLocks noChangeAspect="1"/>
          </p:cNvPicPr>
          <p:nvPr/>
        </p:nvPicPr>
        <p:blipFill>
          <a:blip r:embed="rId4"/>
          <a:stretch>
            <a:fillRect/>
          </a:stretch>
        </p:blipFill>
        <p:spPr>
          <a:xfrm>
            <a:off x="706170" y="3754035"/>
            <a:ext cx="7684852" cy="2716974"/>
          </a:xfrm>
          <a:prstGeom prst="rect">
            <a:avLst/>
          </a:prstGeom>
        </p:spPr>
      </p:pic>
    </p:spTree>
    <p:extLst>
      <p:ext uri="{BB962C8B-B14F-4D97-AF65-F5344CB8AC3E}">
        <p14:creationId xmlns:p14="http://schemas.microsoft.com/office/powerpoint/2010/main" val="3097592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279525" y="153988"/>
            <a:ext cx="7772400" cy="611187"/>
          </a:xfrm>
        </p:spPr>
        <p:txBody>
          <a:bodyPr/>
          <a:lstStyle/>
          <a:p>
            <a:pPr eaLnBrk="1" hangingPunct="1"/>
            <a:r>
              <a:rPr lang="en-US" altLang="en-US"/>
              <a:t>Exponential Averaging Algorithm</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type="body" idx="1"/>
              </p:nvPr>
            </p:nvSpPr>
            <p:spPr>
              <a:xfrm>
                <a:off x="469900" y="1039813"/>
                <a:ext cx="8154988" cy="723900"/>
              </a:xfrm>
            </p:spPr>
            <p:txBody>
              <a:bodyPr/>
              <a:lstStyle/>
              <a:p>
                <a:pPr>
                  <a:defRPr/>
                </a:pPr>
                <a:r>
                  <a:rPr lang="en-US" altLang="en-US" dirty="0">
                    <a:cs typeface="ＭＳ Ｐゴシック" charset="-128"/>
                  </a:rPr>
                  <a:t>This is commonly used to estimate a future value based on historical data – the recent historical value(s) weight more than the past historical </a:t>
                </a:r>
                <a:r>
                  <a:rPr lang="en-US" altLang="en-US">
                    <a:cs typeface="ＭＳ Ｐゴシック" charset="-128"/>
                  </a:rPr>
                  <a:t>value(s)</a:t>
                </a:r>
              </a:p>
              <a:p>
                <a:pPr marL="457200" lvl="1" indent="0">
                  <a:buSzPct val="100000"/>
                  <a:buNone/>
                  <a:defRPr/>
                </a:pPr>
                <a:r>
                  <a:rPr lang="en-US" altLang="en-US"/>
                  <a:t>1. </a:t>
                </a:r>
                <a14:m>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𝑡</m:t>
                        </m:r>
                      </m:e>
                      <m:sub>
                        <m:r>
                          <a:rPr lang="en-US" altLang="en-US" b="0" i="1" smtClean="0">
                            <a:latin typeface="Cambria Math" panose="02040503050406030204" pitchFamily="18" charset="0"/>
                          </a:rPr>
                          <m:t>𝑛</m:t>
                        </m:r>
                      </m:sub>
                    </m:sSub>
                  </m:oMath>
                </a14:m>
                <a:r>
                  <a:rPr lang="en-US" altLang="en-US">
                    <a:cs typeface="ＭＳ Ｐゴシック" charset="-128"/>
                  </a:rPr>
                  <a:t> = actual length of nth CPU burst</a:t>
                </a:r>
              </a:p>
              <a:p>
                <a:pPr marL="457200" lvl="1" indent="0">
                  <a:buNone/>
                  <a:defRPr/>
                </a:pPr>
                <a:r>
                  <a:rPr lang="en-US" altLang="en-US">
                    <a:cs typeface="ＭＳ Ｐゴシック" charset="-128"/>
                  </a:rPr>
                  <a:t>2.            = predicted value for the next CPU burst</a:t>
                </a:r>
              </a:p>
              <a:p>
                <a:pPr marL="457200" lvl="1" indent="0">
                  <a:buNone/>
                  <a:defRPr/>
                </a:pPr>
                <a:r>
                  <a:rPr lang="en-US" altLang="en-US">
                    <a:ea typeface="Cambria Math" panose="02040503050406030204" pitchFamily="18" charset="0"/>
                    <a:cs typeface="ＭＳ Ｐゴシック" charset="-128"/>
                  </a:rPr>
                  <a:t>3. </a:t>
                </a:r>
                <a14:m>
                  <m:oMath xmlns:m="http://schemas.openxmlformats.org/officeDocument/2006/math">
                    <m:r>
                      <m:rPr>
                        <m:sty m:val="p"/>
                      </m:rPr>
                      <a:rPr lang="el-GR" altLang="en-US" i="1" smtClean="0">
                        <a:latin typeface="Cambria Math" panose="02040503050406030204" pitchFamily="18" charset="0"/>
                        <a:ea typeface="Cambria Math" panose="02040503050406030204" pitchFamily="18" charset="0"/>
                        <a:cs typeface="ＭＳ Ｐゴシック" charset="-128"/>
                      </a:rPr>
                      <m:t>α</m:t>
                    </m:r>
                    <m:r>
                      <a:rPr lang="en-US" altLang="en-US" b="0" i="1" smtClean="0">
                        <a:latin typeface="Cambria Math" panose="02040503050406030204" pitchFamily="18" charset="0"/>
                        <a:ea typeface="Cambria Math" panose="02040503050406030204" pitchFamily="18" charset="0"/>
                        <a:cs typeface="ＭＳ Ｐゴシック" charset="-128"/>
                      </a:rPr>
                      <m:t>,  0 ≤</m:t>
                    </m:r>
                    <m:r>
                      <a:rPr lang="en-US" altLang="en-US" b="0" i="1" smtClean="0">
                        <a:latin typeface="Cambria Math" panose="02040503050406030204" pitchFamily="18" charset="0"/>
                        <a:ea typeface="Cambria Math" panose="02040503050406030204" pitchFamily="18" charset="0"/>
                        <a:cs typeface="ＭＳ Ｐゴシック" charset="-128"/>
                      </a:rPr>
                      <m:t>𝛼</m:t>
                    </m:r>
                    <m:r>
                      <a:rPr lang="en-US" altLang="en-US" i="1">
                        <a:latin typeface="Cambria Math" panose="02040503050406030204" pitchFamily="18" charset="0"/>
                        <a:ea typeface="Cambria Math" panose="02040503050406030204" pitchFamily="18" charset="0"/>
                        <a:cs typeface="ＭＳ Ｐゴシック" charset="-128"/>
                      </a:rPr>
                      <m:t>≤</m:t>
                    </m:r>
                  </m:oMath>
                </a14:m>
                <a:r>
                  <a:rPr lang="en-US" altLang="en-US">
                    <a:ea typeface="Cambria Math" panose="02040503050406030204" pitchFamily="18" charset="0"/>
                    <a:cs typeface="ＭＳ Ｐゴシック" charset="-128"/>
                  </a:rPr>
                  <a:t>1</a:t>
                </a:r>
              </a:p>
              <a:p>
                <a:pPr marL="457200" lvl="1" indent="0">
                  <a:buNone/>
                  <a:defRPr/>
                </a:pPr>
                <a:r>
                  <a:rPr lang="en-US" altLang="en-US">
                    <a:cs typeface="ＭＳ Ｐゴシック" charset="-128"/>
                  </a:rPr>
                  <a:t>4. Define: </a:t>
                </a: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endParaRPr lang="en-US" altLang="en-US" dirty="0">
                  <a:cs typeface="ＭＳ Ｐゴシック" charset="-128"/>
                </a:endParaRPr>
              </a:p>
              <a:p>
                <a:pPr lvl="1">
                  <a:buFont typeface="Monotype Sorts" pitchFamily="-84" charset="2"/>
                  <a:buNone/>
                  <a:defRPr/>
                </a:pPr>
                <a:endParaRPr lang="en-US" altLang="en-US" dirty="0"/>
              </a:p>
              <a:p>
                <a:pPr lvl="1">
                  <a:buFont typeface="Monotype Sorts" pitchFamily="-84" charset="2"/>
                  <a:buNone/>
                  <a:defRPr/>
                </a:pPr>
                <a:endParaRPr lang="en-US" altLang="en-US" dirty="0"/>
              </a:p>
            </p:txBody>
          </p:sp>
        </mc:Choice>
        <mc:Fallback xmlns="">
          <p:sp>
            <p:nvSpPr>
              <p:cNvPr id="16387" name="Rectangle 3"/>
              <p:cNvSpPr>
                <a:spLocks noGrp="1" noRot="1" noChangeAspect="1" noMove="1" noResize="1" noEditPoints="1" noAdjustHandles="1" noChangeArrowheads="1" noChangeShapeType="1" noTextEdit="1"/>
              </p:cNvSpPr>
              <p:nvPr>
                <p:ph type="body" idx="1"/>
              </p:nvPr>
            </p:nvSpPr>
            <p:spPr>
              <a:xfrm>
                <a:off x="469900" y="1039813"/>
                <a:ext cx="8154988" cy="723900"/>
              </a:xfrm>
              <a:blipFill rotWithShape="0">
                <a:blip r:embed="rId3"/>
                <a:stretch>
                  <a:fillRect l="-299" t="-5085" r="-523" b="-208475"/>
                </a:stretch>
              </a:blipFill>
            </p:spPr>
            <p:txBody>
              <a:bodyPr/>
              <a:lstStyle/>
              <a:p>
                <a:r>
                  <a:rPr lang="zh-CN" altLang="en-US">
                    <a:noFill/>
                  </a:rPr>
                  <a:t> </a:t>
                </a:r>
              </a:p>
            </p:txBody>
          </p:sp>
        </mc:Fallback>
      </mc:AlternateContent>
      <p:sp>
        <p:nvSpPr>
          <p:cNvPr id="13318" name="Rectangle 2"/>
          <p:cNvSpPr>
            <a:spLocks noChangeArrowheads="1"/>
          </p:cNvSpPr>
          <p:nvPr/>
        </p:nvSpPr>
        <p:spPr bwMode="auto">
          <a:xfrm>
            <a:off x="3155950" y="4132263"/>
            <a:ext cx="474663" cy="2524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9" name="TextBox 8"/>
          <p:cNvSpPr txBox="1"/>
          <p:nvPr/>
        </p:nvSpPr>
        <p:spPr>
          <a:xfrm>
            <a:off x="547688" y="3379788"/>
            <a:ext cx="8504237" cy="341632"/>
          </a:xfrm>
          <a:prstGeom prst="rect">
            <a:avLst/>
          </a:prstGeom>
          <a:noFill/>
        </p:spPr>
        <p:txBody>
          <a:bodyPr>
            <a:spAutoFit/>
          </a:bodyPr>
          <a:lstStyle/>
          <a:p>
            <a:pPr>
              <a:lnSpc>
                <a:spcPct val="90000"/>
              </a:lnSpc>
              <a:defRPr/>
            </a:pPr>
            <a:r>
              <a:rPr lang="en-US" altLang="en-US" dirty="0">
                <a:latin typeface="+mn-lt"/>
                <a:sym typeface="Symbol" panose="05050102010706020507" pitchFamily="18" charset="2"/>
              </a:rPr>
              <a:t>If we expand the formula, we </a:t>
            </a:r>
            <a:r>
              <a:rPr lang="en-US" altLang="en-US">
                <a:latin typeface="+mn-lt"/>
                <a:sym typeface="Symbol" panose="05050102010706020507" pitchFamily="18" charset="2"/>
              </a:rPr>
              <a:t>get:</a:t>
            </a:r>
            <a:endParaRPr lang="en-US" altLang="en-US" dirty="0">
              <a:latin typeface="+mn-lt"/>
              <a:sym typeface="Symbol" panose="05050102010706020507" pitchFamily="18" charset="2"/>
            </a:endParaRPr>
          </a:p>
        </p:txBody>
      </p:sp>
      <mc:AlternateContent xmlns:mc="http://schemas.openxmlformats.org/markup-compatibility/2006" xmlns:a14="http://schemas.microsoft.com/office/drawing/2010/main">
        <mc:Choice Requires="a14">
          <p:sp>
            <p:nvSpPr>
              <p:cNvPr id="14" name="内容占位符 2"/>
              <p:cNvSpPr txBox="1">
                <a:spLocks/>
              </p:cNvSpPr>
              <p:nvPr/>
            </p:nvSpPr>
            <p:spPr bwMode="auto">
              <a:xfrm>
                <a:off x="469900" y="4318001"/>
                <a:ext cx="8229600" cy="11747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lvl="1"/>
                <a:r>
                  <a:rPr lang="en-US" altLang="zh-CN" kern="0"/>
                  <a:t>All past values (ie the length of the CPU burst) matter, since they (</a:t>
                </a:r>
                <a14:m>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𝑡</m:t>
                        </m:r>
                      </m:e>
                      <m:sub>
                        <m:r>
                          <a:rPr lang="en-US" altLang="en-US" b="0" i="1" smtClean="0">
                            <a:latin typeface="Cambria Math" panose="02040503050406030204" pitchFamily="18" charset="0"/>
                          </a:rPr>
                          <m:t>𝑛</m:t>
                        </m:r>
                      </m:sub>
                    </m:sSub>
                    <m:r>
                      <a:rPr lang="en-US" altLang="en-US" b="0" i="1" smtClean="0">
                        <a:latin typeface="Cambria Math" panose="02040503050406030204" pitchFamily="18" charset="0"/>
                      </a:rPr>
                      <m:t>,</m:t>
                    </m:r>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𝑡</m:t>
                        </m:r>
                      </m:e>
                      <m:sub>
                        <m:r>
                          <a:rPr lang="en-US" altLang="en-US" b="0" i="1" smtClean="0">
                            <a:latin typeface="Cambria Math" panose="02040503050406030204" pitchFamily="18" charset="0"/>
                          </a:rPr>
                          <m:t>𝑛</m:t>
                        </m:r>
                        <m:r>
                          <a:rPr lang="en-US" altLang="en-US" b="0" i="1" smtClean="0">
                            <a:latin typeface="Cambria Math" panose="02040503050406030204" pitchFamily="18" charset="0"/>
                          </a:rPr>
                          <m:t>−1</m:t>
                        </m:r>
                      </m:sub>
                    </m:sSub>
                  </m:oMath>
                </a14:m>
                <a:r>
                  <a:rPr lang="en-US" altLang="zh-CN" kern="0"/>
                  <a:t>,</a:t>
                </a:r>
                <a:r>
                  <a:rPr lang="en-US" altLang="en-US"/>
                  <a:t> </a:t>
                </a:r>
                <a14:m>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𝑡</m:t>
                        </m:r>
                      </m:e>
                      <m:sub>
                        <m:r>
                          <a:rPr lang="en-US" altLang="en-US" b="0" i="1" smtClean="0">
                            <a:latin typeface="Cambria Math" panose="02040503050406030204" pitchFamily="18" charset="0"/>
                          </a:rPr>
                          <m:t>𝑛</m:t>
                        </m:r>
                        <m:r>
                          <a:rPr lang="en-US" altLang="en-US" b="0" i="1" smtClean="0">
                            <a:latin typeface="Cambria Math" panose="02040503050406030204" pitchFamily="18" charset="0"/>
                          </a:rPr>
                          <m:t>−2</m:t>
                        </m:r>
                      </m:sub>
                    </m:sSub>
                    <m:r>
                      <a:rPr lang="en-US" altLang="en-US" b="0" i="1" smtClean="0">
                        <a:latin typeface="Cambria Math" panose="02040503050406030204" pitchFamily="18" charset="0"/>
                      </a:rPr>
                      <m:t>,</m:t>
                    </m:r>
                  </m:oMath>
                </a14:m>
                <a:r>
                  <a:rPr lang="en-US" altLang="zh-CN" kern="0"/>
                  <a:t>…) are included in the formula</a:t>
                </a:r>
              </a:p>
              <a:p>
                <a:pPr lvl="1"/>
                <a:r>
                  <a:rPr lang="en-US" altLang="zh-CN" kern="0"/>
                  <a:t>But recent values matter more. The past value effect is diminished exponentially fast, with each time multiple by (</a:t>
                </a:r>
                <a14:m>
                  <m:oMath xmlns:m="http://schemas.openxmlformats.org/officeDocument/2006/math">
                    <m:r>
                      <a:rPr lang="en-US" altLang="zh-CN" b="0" i="1" kern="0" smtClean="0">
                        <a:latin typeface="Cambria Math" panose="02040503050406030204" pitchFamily="18" charset="0"/>
                      </a:rPr>
                      <m:t>1−</m:t>
                    </m:r>
                    <m:r>
                      <a:rPr lang="zh-CN" altLang="en-US" b="0" i="1" kern="0" smtClean="0">
                        <a:latin typeface="Cambria Math" panose="02040503050406030204" pitchFamily="18" charset="0"/>
                      </a:rPr>
                      <m:t>𝛼</m:t>
                    </m:r>
                  </m:oMath>
                </a14:m>
                <a:r>
                  <a:rPr lang="en-US" altLang="zh-CN" kern="0"/>
                  <a:t>).</a:t>
                </a:r>
              </a:p>
              <a:p>
                <a:pPr lvl="1"/>
                <a:r>
                  <a:rPr lang="en-US" altLang="zh-CN" kern="0"/>
                  <a:t>For example, if </a:t>
                </a:r>
                <a14:m>
                  <m:oMath xmlns:m="http://schemas.openxmlformats.org/officeDocument/2006/math">
                    <m:r>
                      <m:rPr>
                        <m:sty m:val="p"/>
                      </m:rPr>
                      <a:rPr lang="el-GR" altLang="en-US" i="1" smtClean="0">
                        <a:latin typeface="Cambria Math" panose="02040503050406030204" pitchFamily="18" charset="0"/>
                        <a:ea typeface="Cambria Math" panose="02040503050406030204" pitchFamily="18" charset="0"/>
                        <a:cs typeface="ＭＳ Ｐゴシック" charset="-128"/>
                      </a:rPr>
                      <m:t>α</m:t>
                    </m:r>
                    <m:r>
                      <a:rPr lang="en-US" altLang="en-US" b="0" i="1" smtClean="0">
                        <a:latin typeface="Cambria Math" panose="02040503050406030204" pitchFamily="18" charset="0"/>
                        <a:ea typeface="Cambria Math" panose="02040503050406030204" pitchFamily="18" charset="0"/>
                        <a:cs typeface="ＭＳ Ｐゴシック" charset="-128"/>
                      </a:rPr>
                      <m:t>=0.5</m:t>
                    </m:r>
                  </m:oMath>
                </a14:m>
                <a:r>
                  <a:rPr lang="en-US" altLang="zh-CN" kern="0"/>
                  <a:t>, the effect after 8 rounds, </a:t>
                </a:r>
                <a14:m>
                  <m:oMath xmlns:m="http://schemas.openxmlformats.org/officeDocument/2006/math">
                    <m:sSup>
                      <m:sSupPr>
                        <m:ctrlPr>
                          <a:rPr lang="en-US" altLang="zh-CN" i="1" kern="0" smtClean="0">
                            <a:latin typeface="Cambria Math" panose="02040503050406030204" pitchFamily="18" charset="0"/>
                          </a:rPr>
                        </m:ctrlPr>
                      </m:sSupPr>
                      <m:e>
                        <m:r>
                          <a:rPr lang="en-US" altLang="zh-CN" b="0" i="1" kern="0" smtClean="0">
                            <a:latin typeface="Cambria Math" panose="02040503050406030204" pitchFamily="18" charset="0"/>
                          </a:rPr>
                          <m:t>(1−</m:t>
                        </m:r>
                        <m:r>
                          <a:rPr lang="zh-CN" altLang="en-US" b="0" i="1" kern="0" smtClean="0">
                            <a:latin typeface="Cambria Math" panose="02040503050406030204" pitchFamily="18" charset="0"/>
                          </a:rPr>
                          <m:t>𝛼</m:t>
                        </m:r>
                        <m:r>
                          <a:rPr lang="en-US" altLang="zh-CN" b="0" i="1" kern="0" smtClean="0">
                            <a:latin typeface="Cambria Math" panose="02040503050406030204" pitchFamily="18" charset="0"/>
                          </a:rPr>
                          <m:t>)</m:t>
                        </m:r>
                      </m:e>
                      <m:sup>
                        <m:r>
                          <a:rPr lang="en-US" altLang="zh-CN" b="0" i="1" kern="0" smtClean="0">
                            <a:latin typeface="Cambria Math" panose="02040503050406030204" pitchFamily="18" charset="0"/>
                          </a:rPr>
                          <m:t>9+1</m:t>
                        </m:r>
                      </m:sup>
                    </m:sSup>
                    <m:r>
                      <a:rPr lang="en-US" altLang="zh-CN" b="0" i="1" kern="0" smtClean="0">
                        <a:latin typeface="Cambria Math" panose="02040503050406030204" pitchFamily="18" charset="0"/>
                      </a:rPr>
                      <m:t>=1/1024</m:t>
                    </m:r>
                  </m:oMath>
                </a14:m>
                <a:r>
                  <a:rPr lang="en-US" altLang="zh-CN" kern="0"/>
                  <a:t>, which can be ignored.</a:t>
                </a:r>
              </a:p>
              <a:p>
                <a:endParaRPr lang="zh-CN" altLang="en-US" kern="0"/>
              </a:p>
            </p:txBody>
          </p:sp>
        </mc:Choice>
        <mc:Fallback xmlns="">
          <p:sp>
            <p:nvSpPr>
              <p:cNvPr id="14" name="内容占位符 2"/>
              <p:cNvSpPr txBox="1">
                <a:spLocks noRot="1" noChangeAspect="1" noMove="1" noResize="1" noEditPoints="1" noAdjustHandles="1" noChangeArrowheads="1" noChangeShapeType="1" noTextEdit="1"/>
              </p:cNvSpPr>
              <p:nvPr/>
            </p:nvSpPr>
            <p:spPr bwMode="auto">
              <a:xfrm>
                <a:off x="469900" y="4318001"/>
                <a:ext cx="8229600" cy="1174750"/>
              </a:xfrm>
              <a:prstGeom prst="rect">
                <a:avLst/>
              </a:prstGeom>
              <a:blipFill rotWithShape="0">
                <a:blip r:embed="rId4"/>
                <a:stretch>
                  <a:fillRect t="-2591" b="-725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5" name="图片 14"/>
          <p:cNvPicPr>
            <a:picLocks noChangeAspect="1"/>
          </p:cNvPicPr>
          <p:nvPr/>
        </p:nvPicPr>
        <p:blipFill rotWithShape="1">
          <a:blip r:embed="rId5"/>
          <a:srcRect r="65011" b="88888"/>
          <a:stretch/>
        </p:blipFill>
        <p:spPr>
          <a:xfrm>
            <a:off x="2038999" y="2783207"/>
            <a:ext cx="3110803" cy="349292"/>
          </a:xfrm>
          <a:prstGeom prst="rect">
            <a:avLst/>
          </a:prstGeom>
        </p:spPr>
      </p:pic>
      <p:pic>
        <p:nvPicPr>
          <p:cNvPr id="16" name="图片 15"/>
          <p:cNvPicPr>
            <a:picLocks noChangeAspect="1"/>
          </p:cNvPicPr>
          <p:nvPr/>
        </p:nvPicPr>
        <p:blipFill rotWithShape="1">
          <a:blip r:embed="rId5"/>
          <a:srcRect r="92290" b="88778"/>
          <a:stretch/>
        </p:blipFill>
        <p:spPr>
          <a:xfrm>
            <a:off x="1235638" y="2038161"/>
            <a:ext cx="685509" cy="352756"/>
          </a:xfrm>
          <a:prstGeom prst="rect">
            <a:avLst/>
          </a:prstGeom>
        </p:spPr>
      </p:pic>
      <p:grpSp>
        <p:nvGrpSpPr>
          <p:cNvPr id="5" name="组合 4"/>
          <p:cNvGrpSpPr/>
          <p:nvPr/>
        </p:nvGrpSpPr>
        <p:grpSpPr>
          <a:xfrm>
            <a:off x="733330" y="3713169"/>
            <a:ext cx="7670098" cy="450064"/>
            <a:chOff x="706171" y="3713169"/>
            <a:chExt cx="7670098" cy="450064"/>
          </a:xfrm>
        </p:grpSpPr>
        <p:pic>
          <p:nvPicPr>
            <p:cNvPr id="17" name="图片 16"/>
            <p:cNvPicPr>
              <a:picLocks noChangeAspect="1"/>
            </p:cNvPicPr>
            <p:nvPr/>
          </p:nvPicPr>
          <p:blipFill rotWithShape="1">
            <a:blip r:embed="rId5"/>
            <a:srcRect r="88926" b="87222"/>
            <a:stretch/>
          </p:blipFill>
          <p:spPr>
            <a:xfrm>
              <a:off x="706171" y="3754035"/>
              <a:ext cx="851026" cy="347185"/>
            </a:xfrm>
            <a:prstGeom prst="rect">
              <a:avLst/>
            </a:prstGeom>
          </p:spPr>
        </p:pic>
        <p:pic>
          <p:nvPicPr>
            <p:cNvPr id="18" name="图片 17"/>
            <p:cNvPicPr>
              <a:picLocks noChangeAspect="1"/>
            </p:cNvPicPr>
            <p:nvPr/>
          </p:nvPicPr>
          <p:blipFill rotWithShape="1">
            <a:blip r:embed="rId5"/>
            <a:srcRect l="10815" t="84183" r="569" b="-748"/>
            <a:stretch/>
          </p:blipFill>
          <p:spPr>
            <a:xfrm>
              <a:off x="1566250" y="3713169"/>
              <a:ext cx="6810019" cy="450064"/>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DB6EF7-9714-46A2-B17D-3F1E7538D11E}"/>
              </a:ext>
            </a:extLst>
          </p:cNvPr>
          <p:cNvSpPr>
            <a:spLocks noGrp="1" noChangeArrowheads="1"/>
          </p:cNvSpPr>
          <p:nvPr>
            <p:ph type="title"/>
          </p:nvPr>
        </p:nvSpPr>
        <p:spPr>
          <a:xfrm>
            <a:off x="457200" y="188913"/>
            <a:ext cx="8364538" cy="576262"/>
          </a:xfrm>
        </p:spPr>
        <p:txBody>
          <a:bodyPr/>
          <a:lstStyle/>
          <a:p>
            <a:pPr eaLnBrk="1" hangingPunct="1"/>
            <a:r>
              <a:rPr lang="en-HK" altLang="en-US" sz="2600"/>
              <a:t>Asynchronous Threading</a:t>
            </a:r>
            <a:endParaRPr lang="en-US" altLang="en-US" sz="2600"/>
          </a:p>
        </p:txBody>
      </p:sp>
      <p:sp>
        <p:nvSpPr>
          <p:cNvPr id="55299" name="Content Placeholder 2">
            <a:extLst>
              <a:ext uri="{FF2B5EF4-FFF2-40B4-BE49-F238E27FC236}">
                <a16:creationId xmlns:a16="http://schemas.microsoft.com/office/drawing/2014/main" id="{D34F9873-0B28-4254-A271-DAF73601F3A8}"/>
              </a:ext>
            </a:extLst>
          </p:cNvPr>
          <p:cNvSpPr>
            <a:spLocks noGrp="1" noChangeArrowheads="1"/>
          </p:cNvSpPr>
          <p:nvPr>
            <p:ph idx="1"/>
          </p:nvPr>
        </p:nvSpPr>
        <p:spPr>
          <a:xfrm>
            <a:off x="457200" y="966788"/>
            <a:ext cx="8128000" cy="1754187"/>
          </a:xfrm>
        </p:spPr>
        <p:txBody>
          <a:bodyPr/>
          <a:lstStyle/>
          <a:p>
            <a:pPr marL="0" indent="0">
              <a:buFont typeface="Monotype Sorts" pitchFamily="-84" charset="2"/>
              <a:buNone/>
              <a:defRPr/>
            </a:pPr>
            <a:r>
              <a:rPr lang="en-US" altLang="en-US" b="1" dirty="0">
                <a:solidFill>
                  <a:srgbClr val="3366FF"/>
                </a:solidFill>
              </a:rPr>
              <a:t>Asynchronous </a:t>
            </a:r>
            <a:r>
              <a:rPr lang="en-US" altLang="zh-CN" b="1" dirty="0">
                <a:solidFill>
                  <a:srgbClr val="3366FF"/>
                </a:solidFill>
              </a:rPr>
              <a:t>threading</a:t>
            </a:r>
            <a:endParaRPr lang="en-HK" altLang="en-US" dirty="0"/>
          </a:p>
          <a:p>
            <a:pPr>
              <a:defRPr/>
            </a:pPr>
            <a:r>
              <a:rPr lang="en-HK" altLang="en-US" dirty="0"/>
              <a:t>When a parent creates a child thread, the parent resumes its execution, so that the parent and child execute concurrently and independently of one another. Because the threads are independent, there is typically little data sharing between them</a:t>
            </a:r>
          </a:p>
        </p:txBody>
      </p:sp>
      <p:pic>
        <p:nvPicPr>
          <p:cNvPr id="25604" name="Picture 1">
            <a:extLst>
              <a:ext uri="{FF2B5EF4-FFF2-40B4-BE49-F238E27FC236}">
                <a16:creationId xmlns:a16="http://schemas.microsoft.com/office/drawing/2014/main" id="{EE036DCE-D0AC-425F-B80B-8BF7E69FF8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2175" y="3041650"/>
            <a:ext cx="715645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927977" y="277813"/>
            <a:ext cx="8229600" cy="576262"/>
          </a:xfrm>
        </p:spPr>
        <p:txBody>
          <a:bodyPr/>
          <a:lstStyle/>
          <a:p>
            <a:r>
              <a:rPr lang="en-US" altLang="en-US" sz="2800"/>
              <a:t>First-Come, First-Served (FCFS) Scheduling</a:t>
            </a:r>
            <a:endParaRPr lang="zh-CN" altLang="en-US" sz="2800"/>
          </a:p>
        </p:txBody>
      </p:sp>
      <p:sp>
        <p:nvSpPr>
          <p:cNvPr id="21507" name="内容占位符 2"/>
          <p:cNvSpPr>
            <a:spLocks noGrp="1"/>
          </p:cNvSpPr>
          <p:nvPr>
            <p:ph idx="1"/>
          </p:nvPr>
        </p:nvSpPr>
        <p:spPr/>
        <p:txBody>
          <a:bodyPr/>
          <a:lstStyle/>
          <a:p>
            <a:r>
              <a:rPr lang="en-US" altLang="zh-CN"/>
              <a:t>First-Come, First-Served </a:t>
            </a:r>
            <a:r>
              <a:rPr lang="zh-CN" altLang="en-US"/>
              <a:t>（</a:t>
            </a:r>
            <a:r>
              <a:rPr lang="en-US" altLang="zh-CN"/>
              <a:t>FCFS</a:t>
            </a:r>
            <a:r>
              <a:rPr lang="zh-CN" altLang="en-US"/>
              <a:t>）</a:t>
            </a:r>
            <a:r>
              <a:rPr lang="en-US" altLang="zh-CN"/>
              <a:t> means the firstly arrived process can be firstly served.</a:t>
            </a:r>
          </a:p>
          <a:p>
            <a:r>
              <a:rPr lang="en-US" altLang="zh-CN"/>
              <a:t>FCFS is also known as First-In, First-Out (</a:t>
            </a:r>
            <a:r>
              <a:rPr lang="en-US" altLang="zh-CN">
                <a:solidFill>
                  <a:srgbClr val="FF0000"/>
                </a:solidFill>
              </a:rPr>
              <a:t>FIFO</a:t>
            </a:r>
            <a:r>
              <a:rPr lang="en-US" altLang="zh-CN"/>
              <a:t>).</a:t>
            </a:r>
          </a:p>
          <a:p>
            <a:r>
              <a:rPr lang="en-US" altLang="zh-CN"/>
              <a:t>Although FCFS is simple,  it also has many good properties, eg</a:t>
            </a:r>
          </a:p>
          <a:p>
            <a:pPr lvl="1"/>
            <a:r>
              <a:rPr lang="en-US" altLang="zh-CN"/>
              <a:t>easy to implement</a:t>
            </a:r>
          </a:p>
          <a:p>
            <a:pPr lvl="1"/>
            <a:r>
              <a:rPr lang="en-US" altLang="zh-CN"/>
              <a:t>works pretty well under specific assumptions</a:t>
            </a:r>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FCFS Scheduling: Example</a:t>
            </a:r>
            <a:endParaRPr lang="zh-CN" altLang="en-US"/>
          </a:p>
        </p:txBody>
      </p:sp>
      <p:sp>
        <p:nvSpPr>
          <p:cNvPr id="22531" name="内容占位符 2"/>
          <p:cNvSpPr>
            <a:spLocks noGrp="1"/>
          </p:cNvSpPr>
          <p:nvPr>
            <p:ph idx="1"/>
          </p:nvPr>
        </p:nvSpPr>
        <p:spPr>
          <a:xfrm>
            <a:off x="806450" y="4589463"/>
            <a:ext cx="8229600" cy="1174750"/>
          </a:xfrm>
        </p:spPr>
        <p:txBody>
          <a:bodyPr/>
          <a:lstStyle/>
          <a:p>
            <a:r>
              <a:rPr lang="en-US" altLang="zh-CN"/>
              <a:t>We assume the processes arrive in this order:   P1, P2, P3, P4</a:t>
            </a:r>
          </a:p>
          <a:p>
            <a:r>
              <a:rPr lang="en-US" altLang="zh-CN"/>
              <a:t>Waiting time for P1=0, P2=7, P3=11, P4=12</a:t>
            </a:r>
          </a:p>
          <a:p>
            <a:r>
              <a:rPr lang="en-US" altLang="zh-CN"/>
              <a:t>Average waiting time: (0+7+11+12)/4=7.5</a:t>
            </a:r>
          </a:p>
          <a:p>
            <a:endParaRPr lang="zh-CN" altLang="en-US"/>
          </a:p>
        </p:txBody>
      </p:sp>
      <p:graphicFrame>
        <p:nvGraphicFramePr>
          <p:cNvPr id="4" name="Group 58"/>
          <p:cNvGraphicFramePr>
            <a:graphicFrameLocks/>
          </p:cNvGraphicFramePr>
          <p:nvPr/>
        </p:nvGraphicFramePr>
        <p:xfrm>
          <a:off x="1219200" y="1412875"/>
          <a:ext cx="4176713" cy="1828800"/>
        </p:xfrm>
        <a:graphic>
          <a:graphicData uri="http://schemas.openxmlformats.org/drawingml/2006/table">
            <a:tbl>
              <a:tblPr/>
              <a:tblGrid>
                <a:gridCol w="2120447">
                  <a:extLst>
                    <a:ext uri="{9D8B030D-6E8A-4147-A177-3AD203B41FA5}">
                      <a16:colId xmlns:a16="http://schemas.microsoft.com/office/drawing/2014/main" val="20000"/>
                    </a:ext>
                  </a:extLst>
                </a:gridCol>
                <a:gridCol w="2056266">
                  <a:extLst>
                    <a:ext uri="{9D8B030D-6E8A-4147-A177-3AD203B41FA5}">
                      <a16:colId xmlns:a16="http://schemas.microsoft.com/office/drawing/2014/main" val="20001"/>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5649913" y="1641475"/>
            <a:ext cx="2365375" cy="923925"/>
          </a:xfrm>
          <a:prstGeom prst="rect">
            <a:avLst/>
          </a:prstGeom>
          <a:noFill/>
          <a:ln w="19050">
            <a:solidFill>
              <a:schemeClr val="bg1">
                <a:lumMod val="65000"/>
              </a:schemeClr>
            </a:solidFill>
            <a:prstDash val="lgDash"/>
          </a:ln>
        </p:spPr>
        <p:txBody>
          <a:bodyPr>
            <a:spAutoFit/>
          </a:bodyPr>
          <a:lstStyle/>
          <a:p>
            <a:pPr>
              <a:defRPr/>
            </a:pPr>
            <a:r>
              <a:rPr kumimoji="1" lang="en-US" altLang="zh-CN">
                <a:latin typeface="+mn-lt"/>
                <a:cs typeface="MS PGothic" panose="020B0600070205080204" pitchFamily="34" charset="-128"/>
              </a:rPr>
              <a:t>We assume the</a:t>
            </a:r>
          </a:p>
          <a:p>
            <a:pPr>
              <a:defRPr/>
            </a:pPr>
            <a:r>
              <a:rPr kumimoji="1" lang="en-US" altLang="zh-CN">
                <a:latin typeface="+mn-lt"/>
                <a:cs typeface="MS PGothic" panose="020B0600070205080204" pitchFamily="34" charset="-128"/>
              </a:rPr>
              <a:t>arrival order is</a:t>
            </a:r>
          </a:p>
          <a:p>
            <a:pPr>
              <a:defRPr/>
            </a:pPr>
            <a:r>
              <a:rPr kumimoji="1" lang="en-US" altLang="zh-CN">
                <a:latin typeface="+mn-lt"/>
                <a:cs typeface="MS PGothic" panose="020B0600070205080204" pitchFamily="34" charset="-128"/>
              </a:rPr>
              <a:t>P1, P2, P3, P4</a:t>
            </a:r>
            <a:endParaRPr kumimoji="1" lang="zh-CN" altLang="en-US">
              <a:latin typeface="+mn-lt"/>
              <a:cs typeface="MS PGothic" panose="020B0600070205080204" pitchFamily="34" charset="-128"/>
            </a:endParaRPr>
          </a:p>
        </p:txBody>
      </p:sp>
      <p:grpSp>
        <p:nvGrpSpPr>
          <p:cNvPr id="22553" name="组合 19"/>
          <p:cNvGrpSpPr>
            <a:grpSpLocks/>
          </p:cNvGrpSpPr>
          <p:nvPr/>
        </p:nvGrpSpPr>
        <p:grpSpPr bwMode="auto">
          <a:xfrm>
            <a:off x="1527175" y="3352800"/>
            <a:ext cx="2813050" cy="912813"/>
            <a:chOff x="1527022" y="3352855"/>
            <a:chExt cx="2813687" cy="912128"/>
          </a:xfrm>
        </p:grpSpPr>
        <p:sp>
          <p:nvSpPr>
            <p:cNvPr id="22566" name="Rectangle 59"/>
            <p:cNvSpPr>
              <a:spLocks noChangeArrowheads="1"/>
            </p:cNvSpPr>
            <p:nvPr/>
          </p:nvSpPr>
          <p:spPr bwMode="auto">
            <a:xfrm>
              <a:off x="1665134" y="3738546"/>
              <a:ext cx="2520000"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2567" name="Text Box 65"/>
            <p:cNvSpPr txBox="1">
              <a:spLocks noChangeArrowheads="1"/>
            </p:cNvSpPr>
            <p:nvPr/>
          </p:nvSpPr>
          <p:spPr bwMode="auto">
            <a:xfrm>
              <a:off x="1527022" y="389827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22568" name="Text Box 69"/>
            <p:cNvSpPr txBox="1">
              <a:spLocks noChangeArrowheads="1"/>
            </p:cNvSpPr>
            <p:nvPr/>
          </p:nvSpPr>
          <p:spPr bwMode="auto">
            <a:xfrm>
              <a:off x="4029559" y="389827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sp>
          <p:nvSpPr>
            <p:cNvPr id="22569" name="Text Box 72"/>
            <p:cNvSpPr txBox="1">
              <a:spLocks noChangeArrowheads="1"/>
            </p:cNvSpPr>
            <p:nvPr/>
          </p:nvSpPr>
          <p:spPr bwMode="auto">
            <a:xfrm>
              <a:off x="2862803"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22554" name="组合 20"/>
          <p:cNvGrpSpPr>
            <a:grpSpLocks/>
          </p:cNvGrpSpPr>
          <p:nvPr/>
        </p:nvGrpSpPr>
        <p:grpSpPr bwMode="auto">
          <a:xfrm>
            <a:off x="4176713" y="3352800"/>
            <a:ext cx="1651000" cy="912813"/>
            <a:chOff x="4176104" y="3352855"/>
            <a:chExt cx="1651772" cy="912128"/>
          </a:xfrm>
        </p:grpSpPr>
        <p:sp>
          <p:nvSpPr>
            <p:cNvPr id="22563" name="Rectangle 62"/>
            <p:cNvSpPr>
              <a:spLocks noChangeArrowheads="1"/>
            </p:cNvSpPr>
            <p:nvPr/>
          </p:nvSpPr>
          <p:spPr bwMode="auto">
            <a:xfrm>
              <a:off x="4176104" y="3738546"/>
              <a:ext cx="1440000" cy="144000"/>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2564" name="Text Box 70"/>
            <p:cNvSpPr txBox="1">
              <a:spLocks noChangeArrowheads="1"/>
            </p:cNvSpPr>
            <p:nvPr/>
          </p:nvSpPr>
          <p:spPr bwMode="auto">
            <a:xfrm>
              <a:off x="5323051" y="3898271"/>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sp>
          <p:nvSpPr>
            <p:cNvPr id="22565" name="Text Box 74"/>
            <p:cNvSpPr txBox="1">
              <a:spLocks noChangeArrowheads="1"/>
            </p:cNvSpPr>
            <p:nvPr/>
          </p:nvSpPr>
          <p:spPr bwMode="auto">
            <a:xfrm>
              <a:off x="4695355"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22555" name="组合 21"/>
          <p:cNvGrpSpPr>
            <a:grpSpLocks/>
          </p:cNvGrpSpPr>
          <p:nvPr/>
        </p:nvGrpSpPr>
        <p:grpSpPr bwMode="auto">
          <a:xfrm>
            <a:off x="5576888" y="3352800"/>
            <a:ext cx="785812" cy="912813"/>
            <a:chOff x="5576880" y="3352855"/>
            <a:chExt cx="785349" cy="912128"/>
          </a:xfrm>
        </p:grpSpPr>
        <p:sp>
          <p:nvSpPr>
            <p:cNvPr id="8" name="Rectangle 61"/>
            <p:cNvSpPr>
              <a:spLocks noChangeArrowheads="1"/>
            </p:cNvSpPr>
            <p:nvPr/>
          </p:nvSpPr>
          <p:spPr bwMode="auto">
            <a:xfrm>
              <a:off x="5616544" y="3738329"/>
              <a:ext cx="360151" cy="144354"/>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22561" name="Text Box 76"/>
            <p:cNvSpPr txBox="1">
              <a:spLocks noChangeArrowheads="1"/>
            </p:cNvSpPr>
            <p:nvPr/>
          </p:nvSpPr>
          <p:spPr bwMode="auto">
            <a:xfrm>
              <a:off x="5576880"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22562" name="Text Box 70"/>
            <p:cNvSpPr txBox="1">
              <a:spLocks noChangeArrowheads="1"/>
            </p:cNvSpPr>
            <p:nvPr/>
          </p:nvSpPr>
          <p:spPr bwMode="auto">
            <a:xfrm>
              <a:off x="5857404" y="3898271"/>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12</a:t>
              </a:r>
            </a:p>
          </p:txBody>
        </p:sp>
      </p:grpSp>
      <p:grpSp>
        <p:nvGrpSpPr>
          <p:cNvPr id="22556" name="组合 22"/>
          <p:cNvGrpSpPr>
            <a:grpSpLocks/>
          </p:cNvGrpSpPr>
          <p:nvPr/>
        </p:nvGrpSpPr>
        <p:grpSpPr bwMode="auto">
          <a:xfrm>
            <a:off x="5975350" y="3352800"/>
            <a:ext cx="1654175" cy="912813"/>
            <a:chOff x="5976103" y="3352855"/>
            <a:chExt cx="1652951" cy="912128"/>
          </a:xfrm>
        </p:grpSpPr>
        <p:sp>
          <p:nvSpPr>
            <p:cNvPr id="22557" name="Text Box 77"/>
            <p:cNvSpPr txBox="1">
              <a:spLocks noChangeArrowheads="1"/>
            </p:cNvSpPr>
            <p:nvPr/>
          </p:nvSpPr>
          <p:spPr bwMode="auto">
            <a:xfrm>
              <a:off x="6378105"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2558" name="Rectangle 62"/>
            <p:cNvSpPr>
              <a:spLocks noChangeArrowheads="1"/>
            </p:cNvSpPr>
            <p:nvPr/>
          </p:nvSpPr>
          <p:spPr bwMode="auto">
            <a:xfrm>
              <a:off x="5976103" y="3738084"/>
              <a:ext cx="1440000" cy="144000"/>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2559" name="Text Box 70"/>
            <p:cNvSpPr txBox="1">
              <a:spLocks noChangeArrowheads="1"/>
            </p:cNvSpPr>
            <p:nvPr/>
          </p:nvSpPr>
          <p:spPr bwMode="auto">
            <a:xfrm>
              <a:off x="7124229" y="3898271"/>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t>Round Robin (RR) Scheduling</a:t>
            </a:r>
            <a:endParaRPr lang="zh-CN" altLang="en-US"/>
          </a:p>
        </p:txBody>
      </p:sp>
      <p:sp>
        <p:nvSpPr>
          <p:cNvPr id="23555" name="内容占位符 2"/>
          <p:cNvSpPr>
            <a:spLocks noGrp="1"/>
          </p:cNvSpPr>
          <p:nvPr>
            <p:ph idx="1"/>
          </p:nvPr>
        </p:nvSpPr>
        <p:spPr/>
        <p:txBody>
          <a:bodyPr/>
          <a:lstStyle/>
          <a:p>
            <a:r>
              <a:rPr lang="en-US" altLang="zh-CN"/>
              <a:t>Each process gets a small unit of CPU time (</a:t>
            </a:r>
            <a:r>
              <a:rPr lang="en-US" altLang="zh-CN">
                <a:solidFill>
                  <a:srgbClr val="FF0000"/>
                </a:solidFill>
              </a:rPr>
              <a:t>time quantum</a:t>
            </a:r>
            <a:r>
              <a:rPr lang="en-US" altLang="zh-CN"/>
              <a:t>), usually 10-100 milliseconds.  After quantum expires, the process is preempted (OS timer interrupt) and added to the end of the ready queue.</a:t>
            </a:r>
          </a:p>
          <a:p>
            <a:r>
              <a:rPr lang="en-US" altLang="zh-CN"/>
              <a:t>Suppose n processes in the ready queue and the time quantum is q</a:t>
            </a:r>
          </a:p>
          <a:p>
            <a:pPr lvl="1"/>
            <a:r>
              <a:rPr lang="en-US" altLang="zh-CN"/>
              <a:t>In chunks of at most q time units at once.  </a:t>
            </a:r>
          </a:p>
          <a:p>
            <a:pPr lvl="1"/>
            <a:r>
              <a:rPr lang="en-US" altLang="zh-CN"/>
              <a:t>No process waits more than (n-1)q time units</a:t>
            </a:r>
          </a:p>
          <a:p>
            <a:r>
              <a:rPr lang="en-US" altLang="zh-CN"/>
              <a:t>Performance</a:t>
            </a:r>
          </a:p>
          <a:p>
            <a:pPr lvl="1"/>
            <a:r>
              <a:rPr lang="en-US" altLang="zh-CN"/>
              <a:t>q large ⟹ FCFS</a:t>
            </a:r>
          </a:p>
          <a:p>
            <a:pPr lvl="1"/>
            <a:r>
              <a:rPr lang="en-US" altLang="zh-CN"/>
              <a:t>q small ⟹ Interleaved (resemble process sharing)</a:t>
            </a:r>
          </a:p>
          <a:p>
            <a:pPr lvl="1"/>
            <a:r>
              <a:rPr lang="en-US" altLang="zh-CN"/>
              <a:t>q must be large with respect to context switch, otherwise overhead is too high</a:t>
            </a:r>
          </a:p>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a:t>RR Scheduling: Example 1</a:t>
            </a:r>
            <a:endParaRPr lang="zh-CN" altLang="en-US"/>
          </a:p>
        </p:txBody>
      </p:sp>
      <p:sp>
        <p:nvSpPr>
          <p:cNvPr id="24579" name="内容占位符 2"/>
          <p:cNvSpPr>
            <a:spLocks noGrp="1"/>
          </p:cNvSpPr>
          <p:nvPr>
            <p:ph idx="1"/>
          </p:nvPr>
        </p:nvSpPr>
        <p:spPr>
          <a:xfrm>
            <a:off x="806450" y="4589463"/>
            <a:ext cx="8229600" cy="1174750"/>
          </a:xfrm>
        </p:spPr>
        <p:txBody>
          <a:bodyPr/>
          <a:lstStyle/>
          <a:p>
            <a:r>
              <a:rPr lang="en-US" altLang="zh-CN"/>
              <a:t>When </a:t>
            </a:r>
            <a:r>
              <a:rPr lang="en-US" altLang="zh-CN">
                <a:solidFill>
                  <a:srgbClr val="FF0000"/>
                </a:solidFill>
              </a:rPr>
              <a:t>time quantum q is 8</a:t>
            </a:r>
            <a:r>
              <a:rPr lang="en-US" altLang="zh-CN"/>
              <a:t>, which is larger than the longest burst time among the process.</a:t>
            </a:r>
          </a:p>
          <a:p>
            <a:pPr lvl="1"/>
            <a:r>
              <a:rPr lang="en-US" altLang="zh-CN"/>
              <a:t>The Gantt chart is the same as that of FCFS.</a:t>
            </a:r>
          </a:p>
          <a:p>
            <a:r>
              <a:rPr lang="en-US" altLang="zh-CN"/>
              <a:t>Waiting time for P1=0, P2=7, P3=11, P4=12</a:t>
            </a:r>
          </a:p>
          <a:p>
            <a:r>
              <a:rPr lang="en-US" altLang="zh-CN"/>
              <a:t>Average waiting time: (0+7+11+12)/4=7.5</a:t>
            </a:r>
          </a:p>
          <a:p>
            <a:endParaRPr lang="zh-CN" altLang="en-US"/>
          </a:p>
        </p:txBody>
      </p:sp>
      <p:graphicFrame>
        <p:nvGraphicFramePr>
          <p:cNvPr id="4" name="Group 58"/>
          <p:cNvGraphicFramePr>
            <a:graphicFrameLocks/>
          </p:cNvGraphicFramePr>
          <p:nvPr/>
        </p:nvGraphicFramePr>
        <p:xfrm>
          <a:off x="1219200" y="1412875"/>
          <a:ext cx="4176713" cy="1828800"/>
        </p:xfrm>
        <a:graphic>
          <a:graphicData uri="http://schemas.openxmlformats.org/drawingml/2006/table">
            <a:tbl>
              <a:tblPr/>
              <a:tblGrid>
                <a:gridCol w="2120447">
                  <a:extLst>
                    <a:ext uri="{9D8B030D-6E8A-4147-A177-3AD203B41FA5}">
                      <a16:colId xmlns:a16="http://schemas.microsoft.com/office/drawing/2014/main" val="20000"/>
                    </a:ext>
                  </a:extLst>
                </a:gridCol>
                <a:gridCol w="2056266">
                  <a:extLst>
                    <a:ext uri="{9D8B030D-6E8A-4147-A177-3AD203B41FA5}">
                      <a16:colId xmlns:a16="http://schemas.microsoft.com/office/drawing/2014/main" val="20001"/>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5649913" y="1641475"/>
            <a:ext cx="2365375" cy="923925"/>
          </a:xfrm>
          <a:prstGeom prst="rect">
            <a:avLst/>
          </a:prstGeom>
          <a:noFill/>
          <a:ln w="19050">
            <a:solidFill>
              <a:schemeClr val="bg1">
                <a:lumMod val="65000"/>
              </a:schemeClr>
            </a:solidFill>
            <a:prstDash val="lgDash"/>
          </a:ln>
        </p:spPr>
        <p:txBody>
          <a:bodyPr>
            <a:spAutoFit/>
          </a:bodyPr>
          <a:lstStyle/>
          <a:p>
            <a:pPr>
              <a:defRPr/>
            </a:pPr>
            <a:r>
              <a:rPr kumimoji="1" lang="en-US" altLang="zh-CN">
                <a:latin typeface="+mn-lt"/>
                <a:cs typeface="MS PGothic" panose="020B0600070205080204" pitchFamily="34" charset="-128"/>
              </a:rPr>
              <a:t>We assume the</a:t>
            </a:r>
          </a:p>
          <a:p>
            <a:pPr>
              <a:defRPr/>
            </a:pPr>
            <a:r>
              <a:rPr kumimoji="1" lang="en-US" altLang="zh-CN">
                <a:latin typeface="+mn-lt"/>
                <a:cs typeface="MS PGothic" panose="020B0600070205080204" pitchFamily="34" charset="-128"/>
              </a:rPr>
              <a:t>arrival order is</a:t>
            </a:r>
          </a:p>
          <a:p>
            <a:pPr>
              <a:defRPr/>
            </a:pPr>
            <a:r>
              <a:rPr kumimoji="1" lang="en-US" altLang="zh-CN">
                <a:latin typeface="+mn-lt"/>
                <a:cs typeface="MS PGothic" panose="020B0600070205080204" pitchFamily="34" charset="-128"/>
              </a:rPr>
              <a:t>P1, P2, P3, P4</a:t>
            </a:r>
            <a:endParaRPr kumimoji="1" lang="zh-CN" altLang="en-US">
              <a:latin typeface="+mn-lt"/>
              <a:cs typeface="MS PGothic" panose="020B0600070205080204" pitchFamily="34" charset="-128"/>
            </a:endParaRPr>
          </a:p>
        </p:txBody>
      </p:sp>
      <p:grpSp>
        <p:nvGrpSpPr>
          <p:cNvPr id="24601" name="组合 37"/>
          <p:cNvGrpSpPr>
            <a:grpSpLocks/>
          </p:cNvGrpSpPr>
          <p:nvPr/>
        </p:nvGrpSpPr>
        <p:grpSpPr bwMode="auto">
          <a:xfrm>
            <a:off x="1527175" y="3352800"/>
            <a:ext cx="2813050" cy="912813"/>
            <a:chOff x="1527022" y="3352855"/>
            <a:chExt cx="2813687" cy="912128"/>
          </a:xfrm>
        </p:grpSpPr>
        <p:sp>
          <p:nvSpPr>
            <p:cNvPr id="24614" name="Rectangle 59"/>
            <p:cNvSpPr>
              <a:spLocks noChangeArrowheads="1"/>
            </p:cNvSpPr>
            <p:nvPr/>
          </p:nvSpPr>
          <p:spPr bwMode="auto">
            <a:xfrm>
              <a:off x="1665134" y="3738546"/>
              <a:ext cx="2520000"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4615" name="Text Box 65"/>
            <p:cNvSpPr txBox="1">
              <a:spLocks noChangeArrowheads="1"/>
            </p:cNvSpPr>
            <p:nvPr/>
          </p:nvSpPr>
          <p:spPr bwMode="auto">
            <a:xfrm>
              <a:off x="1527022" y="389827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24616" name="Text Box 69"/>
            <p:cNvSpPr txBox="1">
              <a:spLocks noChangeArrowheads="1"/>
            </p:cNvSpPr>
            <p:nvPr/>
          </p:nvSpPr>
          <p:spPr bwMode="auto">
            <a:xfrm>
              <a:off x="4029559" y="389827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sp>
          <p:nvSpPr>
            <p:cNvPr id="24617" name="Text Box 72"/>
            <p:cNvSpPr txBox="1">
              <a:spLocks noChangeArrowheads="1"/>
            </p:cNvSpPr>
            <p:nvPr/>
          </p:nvSpPr>
          <p:spPr bwMode="auto">
            <a:xfrm>
              <a:off x="2862803"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24602" name="组合 42"/>
          <p:cNvGrpSpPr>
            <a:grpSpLocks/>
          </p:cNvGrpSpPr>
          <p:nvPr/>
        </p:nvGrpSpPr>
        <p:grpSpPr bwMode="auto">
          <a:xfrm>
            <a:off x="4176713" y="3352800"/>
            <a:ext cx="1651000" cy="912813"/>
            <a:chOff x="4176104" y="3352855"/>
            <a:chExt cx="1651772" cy="912128"/>
          </a:xfrm>
        </p:grpSpPr>
        <p:sp>
          <p:nvSpPr>
            <p:cNvPr id="24611" name="Rectangle 62"/>
            <p:cNvSpPr>
              <a:spLocks noChangeArrowheads="1"/>
            </p:cNvSpPr>
            <p:nvPr/>
          </p:nvSpPr>
          <p:spPr bwMode="auto">
            <a:xfrm>
              <a:off x="4176104" y="3738546"/>
              <a:ext cx="1440000" cy="144000"/>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4612" name="Text Box 70"/>
            <p:cNvSpPr txBox="1">
              <a:spLocks noChangeArrowheads="1"/>
            </p:cNvSpPr>
            <p:nvPr/>
          </p:nvSpPr>
          <p:spPr bwMode="auto">
            <a:xfrm>
              <a:off x="5323051" y="3898271"/>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sp>
          <p:nvSpPr>
            <p:cNvPr id="24613" name="Text Box 74"/>
            <p:cNvSpPr txBox="1">
              <a:spLocks noChangeArrowheads="1"/>
            </p:cNvSpPr>
            <p:nvPr/>
          </p:nvSpPr>
          <p:spPr bwMode="auto">
            <a:xfrm>
              <a:off x="4695355"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24603" name="组合 46"/>
          <p:cNvGrpSpPr>
            <a:grpSpLocks/>
          </p:cNvGrpSpPr>
          <p:nvPr/>
        </p:nvGrpSpPr>
        <p:grpSpPr bwMode="auto">
          <a:xfrm>
            <a:off x="5576888" y="3352800"/>
            <a:ext cx="785812" cy="912813"/>
            <a:chOff x="5576880" y="3352855"/>
            <a:chExt cx="785349" cy="912128"/>
          </a:xfrm>
        </p:grpSpPr>
        <p:sp>
          <p:nvSpPr>
            <p:cNvPr id="48" name="Rectangle 61"/>
            <p:cNvSpPr>
              <a:spLocks noChangeArrowheads="1"/>
            </p:cNvSpPr>
            <p:nvPr/>
          </p:nvSpPr>
          <p:spPr bwMode="auto">
            <a:xfrm>
              <a:off x="5616544" y="3738329"/>
              <a:ext cx="360151" cy="144354"/>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24609" name="Text Box 76"/>
            <p:cNvSpPr txBox="1">
              <a:spLocks noChangeArrowheads="1"/>
            </p:cNvSpPr>
            <p:nvPr/>
          </p:nvSpPr>
          <p:spPr bwMode="auto">
            <a:xfrm>
              <a:off x="5576880"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24610" name="Text Box 70"/>
            <p:cNvSpPr txBox="1">
              <a:spLocks noChangeArrowheads="1"/>
            </p:cNvSpPr>
            <p:nvPr/>
          </p:nvSpPr>
          <p:spPr bwMode="auto">
            <a:xfrm>
              <a:off x="5857404" y="3898271"/>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12</a:t>
              </a:r>
            </a:p>
          </p:txBody>
        </p:sp>
      </p:grpSp>
      <p:grpSp>
        <p:nvGrpSpPr>
          <p:cNvPr id="24604" name="组合 50"/>
          <p:cNvGrpSpPr>
            <a:grpSpLocks/>
          </p:cNvGrpSpPr>
          <p:nvPr/>
        </p:nvGrpSpPr>
        <p:grpSpPr bwMode="auto">
          <a:xfrm>
            <a:off x="5975350" y="3352800"/>
            <a:ext cx="1654175" cy="912813"/>
            <a:chOff x="5976103" y="3352855"/>
            <a:chExt cx="1652951" cy="912128"/>
          </a:xfrm>
        </p:grpSpPr>
        <p:sp>
          <p:nvSpPr>
            <p:cNvPr id="24605" name="Text Box 77"/>
            <p:cNvSpPr txBox="1">
              <a:spLocks noChangeArrowheads="1"/>
            </p:cNvSpPr>
            <p:nvPr/>
          </p:nvSpPr>
          <p:spPr bwMode="auto">
            <a:xfrm>
              <a:off x="6378105"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4606" name="Rectangle 62"/>
            <p:cNvSpPr>
              <a:spLocks noChangeArrowheads="1"/>
            </p:cNvSpPr>
            <p:nvPr/>
          </p:nvSpPr>
          <p:spPr bwMode="auto">
            <a:xfrm>
              <a:off x="5976103" y="3738084"/>
              <a:ext cx="1440000" cy="144000"/>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4607" name="Text Box 70"/>
            <p:cNvSpPr txBox="1">
              <a:spLocks noChangeArrowheads="1"/>
            </p:cNvSpPr>
            <p:nvPr/>
          </p:nvSpPr>
          <p:spPr bwMode="auto">
            <a:xfrm>
              <a:off x="7124229" y="3898271"/>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RR Scheduling: Example 2</a:t>
            </a:r>
            <a:endParaRPr lang="zh-CN" altLang="en-US"/>
          </a:p>
        </p:txBody>
      </p:sp>
      <p:sp>
        <p:nvSpPr>
          <p:cNvPr id="25603" name="内容占位符 2"/>
          <p:cNvSpPr>
            <a:spLocks noGrp="1"/>
          </p:cNvSpPr>
          <p:nvPr>
            <p:ph idx="1"/>
          </p:nvPr>
        </p:nvSpPr>
        <p:spPr>
          <a:xfrm>
            <a:off x="806450" y="4589463"/>
            <a:ext cx="8229600" cy="1174750"/>
          </a:xfrm>
        </p:spPr>
        <p:txBody>
          <a:bodyPr/>
          <a:lstStyle/>
          <a:p>
            <a:r>
              <a:rPr lang="en-US" altLang="zh-CN"/>
              <a:t>When </a:t>
            </a:r>
            <a:r>
              <a:rPr lang="en-US" altLang="zh-CN">
                <a:solidFill>
                  <a:srgbClr val="FF0000"/>
                </a:solidFill>
              </a:rPr>
              <a:t>time quantum q is 4</a:t>
            </a:r>
          </a:p>
          <a:p>
            <a:r>
              <a:rPr lang="en-US" altLang="zh-CN"/>
              <a:t>Waiting time for P1=(13-4)=9, P2=4, P3=8, P4=9</a:t>
            </a:r>
          </a:p>
          <a:p>
            <a:r>
              <a:rPr lang="en-US" altLang="zh-CN"/>
              <a:t>Average waiting time: (9+4+8+9)/4=7.5</a:t>
            </a:r>
          </a:p>
          <a:p>
            <a:endParaRPr lang="zh-CN" altLang="en-US"/>
          </a:p>
        </p:txBody>
      </p:sp>
      <p:graphicFrame>
        <p:nvGraphicFramePr>
          <p:cNvPr id="4" name="Group 58"/>
          <p:cNvGraphicFramePr>
            <a:graphicFrameLocks/>
          </p:cNvGraphicFramePr>
          <p:nvPr/>
        </p:nvGraphicFramePr>
        <p:xfrm>
          <a:off x="1219200" y="1412875"/>
          <a:ext cx="4176713" cy="1828800"/>
        </p:xfrm>
        <a:graphic>
          <a:graphicData uri="http://schemas.openxmlformats.org/drawingml/2006/table">
            <a:tbl>
              <a:tblPr/>
              <a:tblGrid>
                <a:gridCol w="2120447">
                  <a:extLst>
                    <a:ext uri="{9D8B030D-6E8A-4147-A177-3AD203B41FA5}">
                      <a16:colId xmlns:a16="http://schemas.microsoft.com/office/drawing/2014/main" val="20000"/>
                    </a:ext>
                  </a:extLst>
                </a:gridCol>
                <a:gridCol w="2056266">
                  <a:extLst>
                    <a:ext uri="{9D8B030D-6E8A-4147-A177-3AD203B41FA5}">
                      <a16:colId xmlns:a16="http://schemas.microsoft.com/office/drawing/2014/main" val="20001"/>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5649913" y="1641475"/>
            <a:ext cx="2365375" cy="923925"/>
          </a:xfrm>
          <a:prstGeom prst="rect">
            <a:avLst/>
          </a:prstGeom>
          <a:noFill/>
          <a:ln w="19050">
            <a:solidFill>
              <a:schemeClr val="bg1">
                <a:lumMod val="65000"/>
              </a:schemeClr>
            </a:solidFill>
            <a:prstDash val="lgDash"/>
          </a:ln>
        </p:spPr>
        <p:txBody>
          <a:bodyPr>
            <a:spAutoFit/>
          </a:bodyPr>
          <a:lstStyle/>
          <a:p>
            <a:pPr>
              <a:defRPr/>
            </a:pPr>
            <a:r>
              <a:rPr kumimoji="1" lang="en-US" altLang="zh-CN">
                <a:latin typeface="+mn-lt"/>
                <a:cs typeface="MS PGothic" panose="020B0600070205080204" pitchFamily="34" charset="-128"/>
              </a:rPr>
              <a:t>We assume the</a:t>
            </a:r>
          </a:p>
          <a:p>
            <a:pPr>
              <a:defRPr/>
            </a:pPr>
            <a:r>
              <a:rPr kumimoji="1" lang="en-US" altLang="zh-CN">
                <a:latin typeface="+mn-lt"/>
                <a:cs typeface="MS PGothic" panose="020B0600070205080204" pitchFamily="34" charset="-128"/>
              </a:rPr>
              <a:t>arrival order is</a:t>
            </a:r>
          </a:p>
          <a:p>
            <a:pPr>
              <a:defRPr/>
            </a:pPr>
            <a:r>
              <a:rPr kumimoji="1" lang="en-US" altLang="zh-CN">
                <a:latin typeface="+mn-lt"/>
                <a:cs typeface="MS PGothic" panose="020B0600070205080204" pitchFamily="34" charset="-128"/>
              </a:rPr>
              <a:t>P1, P2, P3, P4</a:t>
            </a:r>
            <a:endParaRPr kumimoji="1" lang="zh-CN" altLang="en-US">
              <a:latin typeface="+mn-lt"/>
              <a:cs typeface="MS PGothic" panose="020B0600070205080204" pitchFamily="34" charset="-128"/>
            </a:endParaRPr>
          </a:p>
        </p:txBody>
      </p:sp>
      <p:grpSp>
        <p:nvGrpSpPr>
          <p:cNvPr id="25628" name="组合 5"/>
          <p:cNvGrpSpPr>
            <a:grpSpLocks/>
          </p:cNvGrpSpPr>
          <p:nvPr/>
        </p:nvGrpSpPr>
        <p:grpSpPr bwMode="auto">
          <a:xfrm>
            <a:off x="1517650" y="3305175"/>
            <a:ext cx="1749425" cy="915988"/>
            <a:chOff x="1517968" y="3305694"/>
            <a:chExt cx="1748643" cy="914748"/>
          </a:xfrm>
        </p:grpSpPr>
        <p:sp>
          <p:nvSpPr>
            <p:cNvPr id="25638" name="Rectangle 59"/>
            <p:cNvSpPr>
              <a:spLocks noChangeArrowheads="1"/>
            </p:cNvSpPr>
            <p:nvPr/>
          </p:nvSpPr>
          <p:spPr bwMode="auto">
            <a:xfrm>
              <a:off x="1656080" y="3691385"/>
              <a:ext cx="1440000"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9"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25640" name="Text Box 69"/>
            <p:cNvSpPr txBox="1">
              <a:spLocks noChangeArrowheads="1"/>
            </p:cNvSpPr>
            <p:nvPr/>
          </p:nvSpPr>
          <p:spPr bwMode="auto">
            <a:xfrm>
              <a:off x="2953705"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25641" name="Text Box 72"/>
            <p:cNvSpPr txBox="1">
              <a:spLocks noChangeArrowheads="1"/>
            </p:cNvSpPr>
            <p:nvPr/>
          </p:nvSpPr>
          <p:spPr bwMode="auto">
            <a:xfrm>
              <a:off x="222382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2" name="组合 1"/>
          <p:cNvGrpSpPr/>
          <p:nvPr/>
        </p:nvGrpSpPr>
        <p:grpSpPr>
          <a:xfrm>
            <a:off x="3100388" y="3305175"/>
            <a:ext cx="1768690" cy="912813"/>
            <a:chOff x="3100388" y="3305175"/>
            <a:chExt cx="1768690" cy="912813"/>
          </a:xfrm>
        </p:grpSpPr>
        <p:sp>
          <p:nvSpPr>
            <p:cNvPr id="25626" name="Rectangle 62"/>
            <p:cNvSpPr>
              <a:spLocks noChangeArrowheads="1"/>
            </p:cNvSpPr>
            <p:nvPr/>
          </p:nvSpPr>
          <p:spPr bwMode="auto">
            <a:xfrm>
              <a:off x="3100388" y="3690938"/>
              <a:ext cx="1439862"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27" name="Text Box 70"/>
            <p:cNvSpPr txBox="1">
              <a:spLocks noChangeArrowheads="1"/>
            </p:cNvSpPr>
            <p:nvPr/>
          </p:nvSpPr>
          <p:spPr bwMode="auto">
            <a:xfrm>
              <a:off x="4364253"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8</a:t>
              </a:r>
            </a:p>
          </p:txBody>
        </p:sp>
        <p:sp>
          <p:nvSpPr>
            <p:cNvPr id="25629" name="Text Box 74"/>
            <p:cNvSpPr txBox="1">
              <a:spLocks noChangeArrowheads="1"/>
            </p:cNvSpPr>
            <p:nvPr/>
          </p:nvSpPr>
          <p:spPr bwMode="auto">
            <a:xfrm>
              <a:off x="361950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 name="组合 2"/>
          <p:cNvGrpSpPr/>
          <p:nvPr/>
        </p:nvGrpSpPr>
        <p:grpSpPr>
          <a:xfrm>
            <a:off x="4527550" y="3305175"/>
            <a:ext cx="758825" cy="912813"/>
            <a:chOff x="4527550" y="3305175"/>
            <a:chExt cx="758825" cy="912813"/>
          </a:xfrm>
        </p:grpSpPr>
        <p:sp>
          <p:nvSpPr>
            <p:cNvPr id="25" name="Rectangle 61"/>
            <p:cNvSpPr>
              <a:spLocks noChangeArrowheads="1"/>
            </p:cNvSpPr>
            <p:nvPr/>
          </p:nvSpPr>
          <p:spPr bwMode="auto">
            <a:xfrm>
              <a:off x="4540250"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25630" name="Text Box 76"/>
            <p:cNvSpPr txBox="1">
              <a:spLocks noChangeArrowheads="1"/>
            </p:cNvSpPr>
            <p:nvPr/>
          </p:nvSpPr>
          <p:spPr bwMode="auto">
            <a:xfrm>
              <a:off x="45275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25633" name="Text Box 70"/>
            <p:cNvSpPr txBox="1">
              <a:spLocks noChangeArrowheads="1"/>
            </p:cNvSpPr>
            <p:nvPr/>
          </p:nvSpPr>
          <p:spPr bwMode="auto">
            <a:xfrm>
              <a:off x="478155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9</a:t>
              </a:r>
            </a:p>
          </p:txBody>
        </p:sp>
      </p:grpSp>
      <p:grpSp>
        <p:nvGrpSpPr>
          <p:cNvPr id="6" name="组合 5"/>
          <p:cNvGrpSpPr/>
          <p:nvPr/>
        </p:nvGrpSpPr>
        <p:grpSpPr>
          <a:xfrm>
            <a:off x="4900613" y="3305175"/>
            <a:ext cx="1652587" cy="912813"/>
            <a:chOff x="4900613" y="3305175"/>
            <a:chExt cx="1652587" cy="912813"/>
          </a:xfrm>
        </p:grpSpPr>
        <p:sp>
          <p:nvSpPr>
            <p:cNvPr id="25631" name="Text Box 77"/>
            <p:cNvSpPr txBox="1">
              <a:spLocks noChangeArrowheads="1"/>
            </p:cNvSpPr>
            <p:nvPr/>
          </p:nvSpPr>
          <p:spPr bwMode="auto">
            <a:xfrm>
              <a:off x="53022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5632" name="Rectangle 62"/>
            <p:cNvSpPr>
              <a:spLocks noChangeArrowheads="1"/>
            </p:cNvSpPr>
            <p:nvPr/>
          </p:nvSpPr>
          <p:spPr bwMode="auto">
            <a:xfrm>
              <a:off x="4900613" y="3690938"/>
              <a:ext cx="1439862"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4" name="Text Box 70"/>
            <p:cNvSpPr txBox="1">
              <a:spLocks noChangeArrowheads="1"/>
            </p:cNvSpPr>
            <p:nvPr/>
          </p:nvSpPr>
          <p:spPr bwMode="auto">
            <a:xfrm>
              <a:off x="6048375"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13</a:t>
              </a:r>
            </a:p>
          </p:txBody>
        </p:sp>
      </p:grpSp>
      <p:grpSp>
        <p:nvGrpSpPr>
          <p:cNvPr id="7" name="组合 6"/>
          <p:cNvGrpSpPr/>
          <p:nvPr/>
        </p:nvGrpSpPr>
        <p:grpSpPr>
          <a:xfrm>
            <a:off x="6350000" y="3305175"/>
            <a:ext cx="1270000" cy="912813"/>
            <a:chOff x="6350000" y="3305175"/>
            <a:chExt cx="1270000" cy="912813"/>
          </a:xfrm>
        </p:grpSpPr>
        <p:sp>
          <p:nvSpPr>
            <p:cNvPr id="25635" name="Rectangle 59"/>
            <p:cNvSpPr>
              <a:spLocks noChangeArrowheads="1"/>
            </p:cNvSpPr>
            <p:nvPr/>
          </p:nvSpPr>
          <p:spPr bwMode="auto">
            <a:xfrm>
              <a:off x="6350000" y="3690938"/>
              <a:ext cx="1081088" cy="144462"/>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6" name="Text Box 72"/>
            <p:cNvSpPr txBox="1">
              <a:spLocks noChangeArrowheads="1"/>
            </p:cNvSpPr>
            <p:nvPr/>
          </p:nvSpPr>
          <p:spPr bwMode="auto">
            <a:xfrm>
              <a:off x="670560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sp>
          <p:nvSpPr>
            <p:cNvPr id="25637" name="Text Box 70"/>
            <p:cNvSpPr txBox="1">
              <a:spLocks noChangeArrowheads="1"/>
            </p:cNvSpPr>
            <p:nvPr/>
          </p:nvSpPr>
          <p:spPr bwMode="auto">
            <a:xfrm>
              <a:off x="7115175"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RR Scheduling: Example 3</a:t>
            </a:r>
            <a:endParaRPr lang="zh-CN" altLang="en-US"/>
          </a:p>
        </p:txBody>
      </p:sp>
      <p:sp>
        <p:nvSpPr>
          <p:cNvPr id="25603" name="内容占位符 2"/>
          <p:cNvSpPr>
            <a:spLocks noGrp="1"/>
          </p:cNvSpPr>
          <p:nvPr>
            <p:ph idx="1"/>
          </p:nvPr>
        </p:nvSpPr>
        <p:spPr>
          <a:xfrm>
            <a:off x="806450" y="4589463"/>
            <a:ext cx="8229600" cy="1174750"/>
          </a:xfrm>
        </p:spPr>
        <p:txBody>
          <a:bodyPr/>
          <a:lstStyle/>
          <a:p>
            <a:r>
              <a:rPr lang="en-US" altLang="zh-CN"/>
              <a:t>When </a:t>
            </a:r>
            <a:r>
              <a:rPr lang="en-US" altLang="zh-CN">
                <a:solidFill>
                  <a:srgbClr val="FF0000"/>
                </a:solidFill>
              </a:rPr>
              <a:t>time quantum q is 2</a:t>
            </a:r>
          </a:p>
          <a:p>
            <a:r>
              <a:rPr lang="en-US" altLang="zh-CN"/>
              <a:t>Waiting time for P1=</a:t>
            </a:r>
            <a:r>
              <a:rPr lang="en-US" altLang="zh-CN">
                <a:solidFill>
                  <a:srgbClr val="FF0000"/>
                </a:solidFill>
              </a:rPr>
              <a:t>5+4</a:t>
            </a:r>
            <a:r>
              <a:rPr lang="en-US" altLang="zh-CN"/>
              <a:t>=9</a:t>
            </a:r>
          </a:p>
          <a:p>
            <a:endParaRPr lang="zh-CN" altLang="en-US"/>
          </a:p>
        </p:txBody>
      </p:sp>
      <p:graphicFrame>
        <p:nvGraphicFramePr>
          <p:cNvPr id="4" name="Group 58"/>
          <p:cNvGraphicFramePr>
            <a:graphicFrameLocks/>
          </p:cNvGraphicFramePr>
          <p:nvPr/>
        </p:nvGraphicFramePr>
        <p:xfrm>
          <a:off x="1219200" y="1412875"/>
          <a:ext cx="4176713" cy="1828800"/>
        </p:xfrm>
        <a:graphic>
          <a:graphicData uri="http://schemas.openxmlformats.org/drawingml/2006/table">
            <a:tbl>
              <a:tblPr/>
              <a:tblGrid>
                <a:gridCol w="2120447">
                  <a:extLst>
                    <a:ext uri="{9D8B030D-6E8A-4147-A177-3AD203B41FA5}">
                      <a16:colId xmlns:a16="http://schemas.microsoft.com/office/drawing/2014/main" val="20000"/>
                    </a:ext>
                  </a:extLst>
                </a:gridCol>
                <a:gridCol w="2056266">
                  <a:extLst>
                    <a:ext uri="{9D8B030D-6E8A-4147-A177-3AD203B41FA5}">
                      <a16:colId xmlns:a16="http://schemas.microsoft.com/office/drawing/2014/main" val="20001"/>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5649913" y="1641475"/>
            <a:ext cx="2365375" cy="923925"/>
          </a:xfrm>
          <a:prstGeom prst="rect">
            <a:avLst/>
          </a:prstGeom>
          <a:noFill/>
          <a:ln w="19050">
            <a:solidFill>
              <a:schemeClr val="bg1">
                <a:lumMod val="65000"/>
              </a:schemeClr>
            </a:solidFill>
            <a:prstDash val="lgDash"/>
          </a:ln>
        </p:spPr>
        <p:txBody>
          <a:bodyPr>
            <a:spAutoFit/>
          </a:bodyPr>
          <a:lstStyle/>
          <a:p>
            <a:pPr>
              <a:defRPr/>
            </a:pPr>
            <a:r>
              <a:rPr kumimoji="1" lang="en-US" altLang="zh-CN">
                <a:latin typeface="+mn-lt"/>
                <a:cs typeface="MS PGothic" panose="020B0600070205080204" pitchFamily="34" charset="-128"/>
              </a:rPr>
              <a:t>We assume the</a:t>
            </a:r>
          </a:p>
          <a:p>
            <a:pPr>
              <a:defRPr/>
            </a:pPr>
            <a:r>
              <a:rPr kumimoji="1" lang="en-US" altLang="zh-CN">
                <a:latin typeface="+mn-lt"/>
                <a:cs typeface="MS PGothic" panose="020B0600070205080204" pitchFamily="34" charset="-128"/>
              </a:rPr>
              <a:t>arrival order is</a:t>
            </a:r>
          </a:p>
          <a:p>
            <a:pPr>
              <a:defRPr/>
            </a:pPr>
            <a:r>
              <a:rPr kumimoji="1" lang="en-US" altLang="zh-CN">
                <a:latin typeface="+mn-lt"/>
                <a:cs typeface="MS PGothic" panose="020B0600070205080204" pitchFamily="34" charset="-128"/>
              </a:rPr>
              <a:t>P1, P2, P3, P4</a:t>
            </a:r>
            <a:endParaRPr kumimoji="1" lang="zh-CN" altLang="en-US">
              <a:latin typeface="+mn-lt"/>
              <a:cs typeface="MS PGothic" panose="020B0600070205080204" pitchFamily="34" charset="-128"/>
            </a:endParaRPr>
          </a:p>
        </p:txBody>
      </p:sp>
      <p:grpSp>
        <p:nvGrpSpPr>
          <p:cNvPr id="25628" name="组合 5"/>
          <p:cNvGrpSpPr>
            <a:grpSpLocks/>
          </p:cNvGrpSpPr>
          <p:nvPr/>
        </p:nvGrpSpPr>
        <p:grpSpPr bwMode="auto">
          <a:xfrm>
            <a:off x="1517652" y="3305175"/>
            <a:ext cx="961781" cy="915988"/>
            <a:chOff x="1517968" y="3305694"/>
            <a:chExt cx="961348" cy="914748"/>
          </a:xfrm>
        </p:grpSpPr>
        <p:sp>
          <p:nvSpPr>
            <p:cNvPr id="2563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9"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25640"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2564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2" name="组合 1"/>
          <p:cNvGrpSpPr/>
          <p:nvPr/>
        </p:nvGrpSpPr>
        <p:grpSpPr>
          <a:xfrm>
            <a:off x="2376115" y="3305175"/>
            <a:ext cx="1017257" cy="912813"/>
            <a:chOff x="3100388" y="3305175"/>
            <a:chExt cx="1017257" cy="912813"/>
          </a:xfrm>
        </p:grpSpPr>
        <p:sp>
          <p:nvSpPr>
            <p:cNvPr id="2562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2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25629"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 name="组合 2"/>
          <p:cNvGrpSpPr/>
          <p:nvPr/>
        </p:nvGrpSpPr>
        <p:grpSpPr>
          <a:xfrm>
            <a:off x="3085672" y="3305175"/>
            <a:ext cx="668295" cy="912813"/>
            <a:chOff x="3097102" y="3305175"/>
            <a:chExt cx="668295" cy="912813"/>
          </a:xfrm>
        </p:grpSpPr>
        <p:sp>
          <p:nvSpPr>
            <p:cNvPr id="25"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25630"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25633"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6" name="组合 5"/>
          <p:cNvGrpSpPr/>
          <p:nvPr/>
        </p:nvGrpSpPr>
        <p:grpSpPr>
          <a:xfrm>
            <a:off x="3461116" y="3305175"/>
            <a:ext cx="1014219" cy="912813"/>
            <a:chOff x="4900613" y="3305175"/>
            <a:chExt cx="1014219" cy="912813"/>
          </a:xfrm>
        </p:grpSpPr>
        <p:sp>
          <p:nvSpPr>
            <p:cNvPr id="2563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563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4" name="Text Box 70"/>
            <p:cNvSpPr txBox="1">
              <a:spLocks noChangeArrowheads="1"/>
            </p:cNvSpPr>
            <p:nvPr/>
          </p:nvSpPr>
          <p:spPr bwMode="auto">
            <a:xfrm>
              <a:off x="541000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grpSp>
      <p:grpSp>
        <p:nvGrpSpPr>
          <p:cNvPr id="27" name="组合 5"/>
          <p:cNvGrpSpPr>
            <a:grpSpLocks/>
          </p:cNvGrpSpPr>
          <p:nvPr/>
        </p:nvGrpSpPr>
        <p:grpSpPr bwMode="auto">
          <a:xfrm>
            <a:off x="4039872" y="3307478"/>
            <a:ext cx="961640" cy="915487"/>
            <a:chOff x="1517968" y="3305694"/>
            <a:chExt cx="961207" cy="914248"/>
          </a:xfrm>
        </p:grpSpPr>
        <p:sp>
          <p:nvSpPr>
            <p:cNvPr id="2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9"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30" name="Text Box 69"/>
            <p:cNvSpPr txBox="1">
              <a:spLocks noChangeArrowheads="1"/>
            </p:cNvSpPr>
            <p:nvPr/>
          </p:nvSpPr>
          <p:spPr bwMode="auto">
            <a:xfrm>
              <a:off x="2166410" y="3851110"/>
              <a:ext cx="312765"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9</a:t>
              </a:r>
            </a:p>
          </p:txBody>
        </p:sp>
        <p:sp>
          <p:nvSpPr>
            <p:cNvPr id="3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2" name="组合 31"/>
          <p:cNvGrpSpPr/>
          <p:nvPr/>
        </p:nvGrpSpPr>
        <p:grpSpPr>
          <a:xfrm>
            <a:off x="4898335" y="3307479"/>
            <a:ext cx="951217" cy="912813"/>
            <a:chOff x="3100388" y="3305175"/>
            <a:chExt cx="951217" cy="912813"/>
          </a:xfrm>
        </p:grpSpPr>
        <p:sp>
          <p:nvSpPr>
            <p:cNvPr id="33"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4" name="Text Box 70"/>
            <p:cNvSpPr txBox="1">
              <a:spLocks noChangeArrowheads="1"/>
            </p:cNvSpPr>
            <p:nvPr/>
          </p:nvSpPr>
          <p:spPr bwMode="auto">
            <a:xfrm>
              <a:off x="354678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sp>
          <p:nvSpPr>
            <p:cNvPr id="35"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40" name="组合 39"/>
          <p:cNvGrpSpPr/>
          <p:nvPr/>
        </p:nvGrpSpPr>
        <p:grpSpPr>
          <a:xfrm>
            <a:off x="5620932" y="3305175"/>
            <a:ext cx="892299" cy="912813"/>
            <a:chOff x="4900613" y="3305175"/>
            <a:chExt cx="892299" cy="912813"/>
          </a:xfrm>
        </p:grpSpPr>
        <p:sp>
          <p:nvSpPr>
            <p:cNvPr id="4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4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3" name="Text Box 70"/>
            <p:cNvSpPr txBox="1">
              <a:spLocks noChangeArrowheads="1"/>
            </p:cNvSpPr>
            <p:nvPr/>
          </p:nvSpPr>
          <p:spPr bwMode="auto">
            <a:xfrm>
              <a:off x="528808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13</a:t>
              </a:r>
            </a:p>
          </p:txBody>
        </p:sp>
      </p:grpSp>
      <p:grpSp>
        <p:nvGrpSpPr>
          <p:cNvPr id="44" name="组合 5"/>
          <p:cNvGrpSpPr>
            <a:grpSpLocks/>
          </p:cNvGrpSpPr>
          <p:nvPr/>
        </p:nvGrpSpPr>
        <p:grpSpPr bwMode="auto">
          <a:xfrm>
            <a:off x="6199971" y="3304564"/>
            <a:ext cx="1082258" cy="915487"/>
            <a:chOff x="1517968" y="3305694"/>
            <a:chExt cx="1081771" cy="914248"/>
          </a:xfrm>
        </p:grpSpPr>
        <p:sp>
          <p:nvSpPr>
            <p:cNvPr id="45"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6"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47" name="Text Box 69"/>
            <p:cNvSpPr txBox="1">
              <a:spLocks noChangeArrowheads="1"/>
            </p:cNvSpPr>
            <p:nvPr/>
          </p:nvSpPr>
          <p:spPr bwMode="auto">
            <a:xfrm>
              <a:off x="2158792" y="3847305"/>
              <a:ext cx="440947"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15</a:t>
              </a:r>
            </a:p>
          </p:txBody>
        </p:sp>
        <p:sp>
          <p:nvSpPr>
            <p:cNvPr id="48"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49" name="组合 5"/>
          <p:cNvGrpSpPr>
            <a:grpSpLocks/>
          </p:cNvGrpSpPr>
          <p:nvPr/>
        </p:nvGrpSpPr>
        <p:grpSpPr bwMode="auto">
          <a:xfrm>
            <a:off x="7033052" y="3304563"/>
            <a:ext cx="581550" cy="919297"/>
            <a:chOff x="1630002" y="3305694"/>
            <a:chExt cx="581290" cy="918053"/>
          </a:xfrm>
        </p:grpSpPr>
        <p:sp>
          <p:nvSpPr>
            <p:cNvPr id="50" name="Rectangle 59"/>
            <p:cNvSpPr>
              <a:spLocks noChangeArrowheads="1"/>
            </p:cNvSpPr>
            <p:nvPr/>
          </p:nvSpPr>
          <p:spPr bwMode="auto">
            <a:xfrm>
              <a:off x="1656080" y="3691385"/>
              <a:ext cx="359839"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2" name="Text Box 69"/>
            <p:cNvSpPr txBox="1">
              <a:spLocks noChangeArrowheads="1"/>
            </p:cNvSpPr>
            <p:nvPr/>
          </p:nvSpPr>
          <p:spPr bwMode="auto">
            <a:xfrm>
              <a:off x="1770344" y="3854915"/>
              <a:ext cx="4409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sp>
          <p:nvSpPr>
            <p:cNvPr id="53" name="Text Box 72"/>
            <p:cNvSpPr txBox="1">
              <a:spLocks noChangeArrowheads="1"/>
            </p:cNvSpPr>
            <p:nvPr/>
          </p:nvSpPr>
          <p:spPr bwMode="auto">
            <a:xfrm>
              <a:off x="1630002"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sp>
        <p:nvSpPr>
          <p:cNvPr id="8" name="左中括号 7"/>
          <p:cNvSpPr/>
          <p:nvPr/>
        </p:nvSpPr>
        <p:spPr bwMode="auto">
          <a:xfrm rot="16200000">
            <a:off x="3194812" y="3414141"/>
            <a:ext cx="164249" cy="1802218"/>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55" name="左中括号 54"/>
          <p:cNvSpPr/>
          <p:nvPr/>
        </p:nvSpPr>
        <p:spPr bwMode="auto">
          <a:xfrm rot="16200000">
            <a:off x="5544684" y="3595249"/>
            <a:ext cx="164249" cy="144000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524469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RR Scheduling: Example 3</a:t>
            </a:r>
            <a:endParaRPr lang="zh-CN" altLang="en-US"/>
          </a:p>
        </p:txBody>
      </p:sp>
      <p:sp>
        <p:nvSpPr>
          <p:cNvPr id="25603" name="内容占位符 2"/>
          <p:cNvSpPr>
            <a:spLocks noGrp="1"/>
          </p:cNvSpPr>
          <p:nvPr>
            <p:ph idx="1"/>
          </p:nvPr>
        </p:nvSpPr>
        <p:spPr>
          <a:xfrm>
            <a:off x="806450" y="4589463"/>
            <a:ext cx="8229600" cy="1174750"/>
          </a:xfrm>
        </p:spPr>
        <p:txBody>
          <a:bodyPr/>
          <a:lstStyle/>
          <a:p>
            <a:r>
              <a:rPr lang="en-US" altLang="zh-CN"/>
              <a:t>When </a:t>
            </a:r>
            <a:r>
              <a:rPr lang="en-US" altLang="zh-CN">
                <a:solidFill>
                  <a:srgbClr val="FF0000"/>
                </a:solidFill>
              </a:rPr>
              <a:t>time quantum q is 2</a:t>
            </a:r>
          </a:p>
          <a:p>
            <a:r>
              <a:rPr lang="en-US" altLang="zh-CN"/>
              <a:t>Waiting time for P1=9, P2=</a:t>
            </a:r>
            <a:r>
              <a:rPr lang="en-US" altLang="zh-CN">
                <a:solidFill>
                  <a:srgbClr val="FF0000"/>
                </a:solidFill>
              </a:rPr>
              <a:t>2+5</a:t>
            </a:r>
            <a:r>
              <a:rPr lang="en-US" altLang="zh-CN"/>
              <a:t>=7</a:t>
            </a:r>
          </a:p>
          <a:p>
            <a:endParaRPr lang="zh-CN" altLang="en-US"/>
          </a:p>
        </p:txBody>
      </p:sp>
      <p:graphicFrame>
        <p:nvGraphicFramePr>
          <p:cNvPr id="4" name="Group 58"/>
          <p:cNvGraphicFramePr>
            <a:graphicFrameLocks/>
          </p:cNvGraphicFramePr>
          <p:nvPr/>
        </p:nvGraphicFramePr>
        <p:xfrm>
          <a:off x="1219200" y="1412875"/>
          <a:ext cx="4176713" cy="1828800"/>
        </p:xfrm>
        <a:graphic>
          <a:graphicData uri="http://schemas.openxmlformats.org/drawingml/2006/table">
            <a:tbl>
              <a:tblPr/>
              <a:tblGrid>
                <a:gridCol w="2120447">
                  <a:extLst>
                    <a:ext uri="{9D8B030D-6E8A-4147-A177-3AD203B41FA5}">
                      <a16:colId xmlns:a16="http://schemas.microsoft.com/office/drawing/2014/main" val="20000"/>
                    </a:ext>
                  </a:extLst>
                </a:gridCol>
                <a:gridCol w="2056266">
                  <a:extLst>
                    <a:ext uri="{9D8B030D-6E8A-4147-A177-3AD203B41FA5}">
                      <a16:colId xmlns:a16="http://schemas.microsoft.com/office/drawing/2014/main" val="20001"/>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5649913" y="1641475"/>
            <a:ext cx="2365375" cy="923925"/>
          </a:xfrm>
          <a:prstGeom prst="rect">
            <a:avLst/>
          </a:prstGeom>
          <a:noFill/>
          <a:ln w="19050">
            <a:solidFill>
              <a:schemeClr val="bg1">
                <a:lumMod val="65000"/>
              </a:schemeClr>
            </a:solidFill>
            <a:prstDash val="lgDash"/>
          </a:ln>
        </p:spPr>
        <p:txBody>
          <a:bodyPr>
            <a:spAutoFit/>
          </a:bodyPr>
          <a:lstStyle/>
          <a:p>
            <a:pPr>
              <a:defRPr/>
            </a:pPr>
            <a:r>
              <a:rPr kumimoji="1" lang="en-US" altLang="zh-CN">
                <a:latin typeface="+mn-lt"/>
                <a:cs typeface="MS PGothic" panose="020B0600070205080204" pitchFamily="34" charset="-128"/>
              </a:rPr>
              <a:t>We assume the</a:t>
            </a:r>
          </a:p>
          <a:p>
            <a:pPr>
              <a:defRPr/>
            </a:pPr>
            <a:r>
              <a:rPr kumimoji="1" lang="en-US" altLang="zh-CN">
                <a:latin typeface="+mn-lt"/>
                <a:cs typeface="MS PGothic" panose="020B0600070205080204" pitchFamily="34" charset="-128"/>
              </a:rPr>
              <a:t>arrival order is</a:t>
            </a:r>
          </a:p>
          <a:p>
            <a:pPr>
              <a:defRPr/>
            </a:pPr>
            <a:r>
              <a:rPr kumimoji="1" lang="en-US" altLang="zh-CN">
                <a:latin typeface="+mn-lt"/>
                <a:cs typeface="MS PGothic" panose="020B0600070205080204" pitchFamily="34" charset="-128"/>
              </a:rPr>
              <a:t>P1, P2, P3, P4</a:t>
            </a:r>
            <a:endParaRPr kumimoji="1" lang="zh-CN" altLang="en-US">
              <a:latin typeface="+mn-lt"/>
              <a:cs typeface="MS PGothic" panose="020B0600070205080204" pitchFamily="34" charset="-128"/>
            </a:endParaRPr>
          </a:p>
        </p:txBody>
      </p:sp>
      <p:grpSp>
        <p:nvGrpSpPr>
          <p:cNvPr id="25628" name="组合 5"/>
          <p:cNvGrpSpPr>
            <a:grpSpLocks/>
          </p:cNvGrpSpPr>
          <p:nvPr/>
        </p:nvGrpSpPr>
        <p:grpSpPr bwMode="auto">
          <a:xfrm>
            <a:off x="1517652" y="3305175"/>
            <a:ext cx="961781" cy="915988"/>
            <a:chOff x="1517968" y="3305694"/>
            <a:chExt cx="961348" cy="914748"/>
          </a:xfrm>
        </p:grpSpPr>
        <p:sp>
          <p:nvSpPr>
            <p:cNvPr id="2563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9"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25640"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2564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2" name="组合 1"/>
          <p:cNvGrpSpPr/>
          <p:nvPr/>
        </p:nvGrpSpPr>
        <p:grpSpPr>
          <a:xfrm>
            <a:off x="2376115" y="3305175"/>
            <a:ext cx="1017257" cy="912813"/>
            <a:chOff x="3100388" y="3305175"/>
            <a:chExt cx="1017257" cy="912813"/>
          </a:xfrm>
        </p:grpSpPr>
        <p:sp>
          <p:nvSpPr>
            <p:cNvPr id="2562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2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25629"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 name="组合 2"/>
          <p:cNvGrpSpPr/>
          <p:nvPr/>
        </p:nvGrpSpPr>
        <p:grpSpPr>
          <a:xfrm>
            <a:off x="3085672" y="3305175"/>
            <a:ext cx="668295" cy="912813"/>
            <a:chOff x="3097102" y="3305175"/>
            <a:chExt cx="668295" cy="912813"/>
          </a:xfrm>
        </p:grpSpPr>
        <p:sp>
          <p:nvSpPr>
            <p:cNvPr id="25"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25630"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25633"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6" name="组合 5"/>
          <p:cNvGrpSpPr/>
          <p:nvPr/>
        </p:nvGrpSpPr>
        <p:grpSpPr>
          <a:xfrm>
            <a:off x="3461116" y="3305175"/>
            <a:ext cx="1014219" cy="912813"/>
            <a:chOff x="4900613" y="3305175"/>
            <a:chExt cx="1014219" cy="912813"/>
          </a:xfrm>
        </p:grpSpPr>
        <p:sp>
          <p:nvSpPr>
            <p:cNvPr id="2563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563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4" name="Text Box 70"/>
            <p:cNvSpPr txBox="1">
              <a:spLocks noChangeArrowheads="1"/>
            </p:cNvSpPr>
            <p:nvPr/>
          </p:nvSpPr>
          <p:spPr bwMode="auto">
            <a:xfrm>
              <a:off x="541000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grpSp>
      <p:grpSp>
        <p:nvGrpSpPr>
          <p:cNvPr id="27" name="组合 5"/>
          <p:cNvGrpSpPr>
            <a:grpSpLocks/>
          </p:cNvGrpSpPr>
          <p:nvPr/>
        </p:nvGrpSpPr>
        <p:grpSpPr bwMode="auto">
          <a:xfrm>
            <a:off x="4039872" y="3307478"/>
            <a:ext cx="961640" cy="915487"/>
            <a:chOff x="1517968" y="3305694"/>
            <a:chExt cx="961207" cy="914248"/>
          </a:xfrm>
        </p:grpSpPr>
        <p:sp>
          <p:nvSpPr>
            <p:cNvPr id="2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9"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30" name="Text Box 69"/>
            <p:cNvSpPr txBox="1">
              <a:spLocks noChangeArrowheads="1"/>
            </p:cNvSpPr>
            <p:nvPr/>
          </p:nvSpPr>
          <p:spPr bwMode="auto">
            <a:xfrm>
              <a:off x="2166410" y="3851110"/>
              <a:ext cx="312765"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9</a:t>
              </a:r>
            </a:p>
          </p:txBody>
        </p:sp>
        <p:sp>
          <p:nvSpPr>
            <p:cNvPr id="3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2" name="组合 31"/>
          <p:cNvGrpSpPr/>
          <p:nvPr/>
        </p:nvGrpSpPr>
        <p:grpSpPr>
          <a:xfrm>
            <a:off x="4898335" y="3307479"/>
            <a:ext cx="951217" cy="912813"/>
            <a:chOff x="3100388" y="3305175"/>
            <a:chExt cx="951217" cy="912813"/>
          </a:xfrm>
        </p:grpSpPr>
        <p:sp>
          <p:nvSpPr>
            <p:cNvPr id="33"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4" name="Text Box 70"/>
            <p:cNvSpPr txBox="1">
              <a:spLocks noChangeArrowheads="1"/>
            </p:cNvSpPr>
            <p:nvPr/>
          </p:nvSpPr>
          <p:spPr bwMode="auto">
            <a:xfrm>
              <a:off x="354678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sp>
          <p:nvSpPr>
            <p:cNvPr id="35"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40" name="组合 39"/>
          <p:cNvGrpSpPr/>
          <p:nvPr/>
        </p:nvGrpSpPr>
        <p:grpSpPr>
          <a:xfrm>
            <a:off x="5620932" y="3305175"/>
            <a:ext cx="892299" cy="912813"/>
            <a:chOff x="4900613" y="3305175"/>
            <a:chExt cx="892299" cy="912813"/>
          </a:xfrm>
        </p:grpSpPr>
        <p:sp>
          <p:nvSpPr>
            <p:cNvPr id="4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4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3" name="Text Box 70"/>
            <p:cNvSpPr txBox="1">
              <a:spLocks noChangeArrowheads="1"/>
            </p:cNvSpPr>
            <p:nvPr/>
          </p:nvSpPr>
          <p:spPr bwMode="auto">
            <a:xfrm>
              <a:off x="528808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13</a:t>
              </a:r>
            </a:p>
          </p:txBody>
        </p:sp>
      </p:grpSp>
      <p:grpSp>
        <p:nvGrpSpPr>
          <p:cNvPr id="44" name="组合 5"/>
          <p:cNvGrpSpPr>
            <a:grpSpLocks/>
          </p:cNvGrpSpPr>
          <p:nvPr/>
        </p:nvGrpSpPr>
        <p:grpSpPr bwMode="auto">
          <a:xfrm>
            <a:off x="6199971" y="3304564"/>
            <a:ext cx="1082258" cy="915487"/>
            <a:chOff x="1517968" y="3305694"/>
            <a:chExt cx="1081771" cy="914248"/>
          </a:xfrm>
        </p:grpSpPr>
        <p:sp>
          <p:nvSpPr>
            <p:cNvPr id="45"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6"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47" name="Text Box 69"/>
            <p:cNvSpPr txBox="1">
              <a:spLocks noChangeArrowheads="1"/>
            </p:cNvSpPr>
            <p:nvPr/>
          </p:nvSpPr>
          <p:spPr bwMode="auto">
            <a:xfrm>
              <a:off x="2158792" y="3847305"/>
              <a:ext cx="440947"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15</a:t>
              </a:r>
            </a:p>
          </p:txBody>
        </p:sp>
        <p:sp>
          <p:nvSpPr>
            <p:cNvPr id="48"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49" name="组合 5"/>
          <p:cNvGrpSpPr>
            <a:grpSpLocks/>
          </p:cNvGrpSpPr>
          <p:nvPr/>
        </p:nvGrpSpPr>
        <p:grpSpPr bwMode="auto">
          <a:xfrm>
            <a:off x="7033052" y="3304563"/>
            <a:ext cx="581550" cy="919297"/>
            <a:chOff x="1630002" y="3305694"/>
            <a:chExt cx="581290" cy="918053"/>
          </a:xfrm>
        </p:grpSpPr>
        <p:sp>
          <p:nvSpPr>
            <p:cNvPr id="50" name="Rectangle 59"/>
            <p:cNvSpPr>
              <a:spLocks noChangeArrowheads="1"/>
            </p:cNvSpPr>
            <p:nvPr/>
          </p:nvSpPr>
          <p:spPr bwMode="auto">
            <a:xfrm>
              <a:off x="1656080" y="3691385"/>
              <a:ext cx="359839"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2" name="Text Box 69"/>
            <p:cNvSpPr txBox="1">
              <a:spLocks noChangeArrowheads="1"/>
            </p:cNvSpPr>
            <p:nvPr/>
          </p:nvSpPr>
          <p:spPr bwMode="auto">
            <a:xfrm>
              <a:off x="1770344" y="3854915"/>
              <a:ext cx="4409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sp>
          <p:nvSpPr>
            <p:cNvPr id="53" name="Text Box 72"/>
            <p:cNvSpPr txBox="1">
              <a:spLocks noChangeArrowheads="1"/>
            </p:cNvSpPr>
            <p:nvPr/>
          </p:nvSpPr>
          <p:spPr bwMode="auto">
            <a:xfrm>
              <a:off x="1630002"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sp>
        <p:nvSpPr>
          <p:cNvPr id="8" name="左中括号 7"/>
          <p:cNvSpPr/>
          <p:nvPr/>
        </p:nvSpPr>
        <p:spPr bwMode="auto">
          <a:xfrm rot="16200000">
            <a:off x="1977257" y="4025388"/>
            <a:ext cx="124986" cy="672157"/>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55" name="左中括号 54"/>
          <p:cNvSpPr/>
          <p:nvPr/>
        </p:nvSpPr>
        <p:spPr bwMode="auto">
          <a:xfrm rot="16200000">
            <a:off x="3946331" y="3481449"/>
            <a:ext cx="124491" cy="1759538"/>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752349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RR Scheduling: Example 3</a:t>
            </a:r>
            <a:endParaRPr lang="zh-CN" altLang="en-US"/>
          </a:p>
        </p:txBody>
      </p:sp>
      <p:sp>
        <p:nvSpPr>
          <p:cNvPr id="25603" name="内容占位符 2"/>
          <p:cNvSpPr>
            <a:spLocks noGrp="1"/>
          </p:cNvSpPr>
          <p:nvPr>
            <p:ph idx="1"/>
          </p:nvPr>
        </p:nvSpPr>
        <p:spPr>
          <a:xfrm>
            <a:off x="806450" y="4589463"/>
            <a:ext cx="8229600" cy="1174750"/>
          </a:xfrm>
        </p:spPr>
        <p:txBody>
          <a:bodyPr/>
          <a:lstStyle/>
          <a:p>
            <a:r>
              <a:rPr lang="en-US" altLang="zh-CN"/>
              <a:t>When </a:t>
            </a:r>
            <a:r>
              <a:rPr lang="en-US" altLang="zh-CN">
                <a:solidFill>
                  <a:srgbClr val="FF0000"/>
                </a:solidFill>
              </a:rPr>
              <a:t>time quantum q is 2</a:t>
            </a:r>
          </a:p>
          <a:p>
            <a:r>
              <a:rPr lang="en-US" altLang="zh-CN"/>
              <a:t>Waiting time for P1=9, P2=7, P3=</a:t>
            </a:r>
            <a:r>
              <a:rPr lang="en-US" altLang="zh-CN">
                <a:solidFill>
                  <a:srgbClr val="FF0000"/>
                </a:solidFill>
              </a:rPr>
              <a:t>4</a:t>
            </a:r>
          </a:p>
          <a:p>
            <a:endParaRPr lang="zh-CN" altLang="en-US"/>
          </a:p>
        </p:txBody>
      </p:sp>
      <p:graphicFrame>
        <p:nvGraphicFramePr>
          <p:cNvPr id="4" name="Group 58"/>
          <p:cNvGraphicFramePr>
            <a:graphicFrameLocks/>
          </p:cNvGraphicFramePr>
          <p:nvPr/>
        </p:nvGraphicFramePr>
        <p:xfrm>
          <a:off x="1219200" y="1412875"/>
          <a:ext cx="4176713" cy="1828800"/>
        </p:xfrm>
        <a:graphic>
          <a:graphicData uri="http://schemas.openxmlformats.org/drawingml/2006/table">
            <a:tbl>
              <a:tblPr/>
              <a:tblGrid>
                <a:gridCol w="2120447">
                  <a:extLst>
                    <a:ext uri="{9D8B030D-6E8A-4147-A177-3AD203B41FA5}">
                      <a16:colId xmlns:a16="http://schemas.microsoft.com/office/drawing/2014/main" val="20000"/>
                    </a:ext>
                  </a:extLst>
                </a:gridCol>
                <a:gridCol w="2056266">
                  <a:extLst>
                    <a:ext uri="{9D8B030D-6E8A-4147-A177-3AD203B41FA5}">
                      <a16:colId xmlns:a16="http://schemas.microsoft.com/office/drawing/2014/main" val="20001"/>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5649913" y="1641475"/>
            <a:ext cx="2365375" cy="923925"/>
          </a:xfrm>
          <a:prstGeom prst="rect">
            <a:avLst/>
          </a:prstGeom>
          <a:noFill/>
          <a:ln w="19050">
            <a:solidFill>
              <a:schemeClr val="bg1">
                <a:lumMod val="65000"/>
              </a:schemeClr>
            </a:solidFill>
            <a:prstDash val="lgDash"/>
          </a:ln>
        </p:spPr>
        <p:txBody>
          <a:bodyPr>
            <a:spAutoFit/>
          </a:bodyPr>
          <a:lstStyle/>
          <a:p>
            <a:pPr>
              <a:defRPr/>
            </a:pPr>
            <a:r>
              <a:rPr kumimoji="1" lang="en-US" altLang="zh-CN">
                <a:latin typeface="+mn-lt"/>
                <a:cs typeface="MS PGothic" panose="020B0600070205080204" pitchFamily="34" charset="-128"/>
              </a:rPr>
              <a:t>We assume the</a:t>
            </a:r>
          </a:p>
          <a:p>
            <a:pPr>
              <a:defRPr/>
            </a:pPr>
            <a:r>
              <a:rPr kumimoji="1" lang="en-US" altLang="zh-CN">
                <a:latin typeface="+mn-lt"/>
                <a:cs typeface="MS PGothic" panose="020B0600070205080204" pitchFamily="34" charset="-128"/>
              </a:rPr>
              <a:t>arrival order is</a:t>
            </a:r>
          </a:p>
          <a:p>
            <a:pPr>
              <a:defRPr/>
            </a:pPr>
            <a:r>
              <a:rPr kumimoji="1" lang="en-US" altLang="zh-CN">
                <a:latin typeface="+mn-lt"/>
                <a:cs typeface="MS PGothic" panose="020B0600070205080204" pitchFamily="34" charset="-128"/>
              </a:rPr>
              <a:t>P1, P2, P3, P4</a:t>
            </a:r>
            <a:endParaRPr kumimoji="1" lang="zh-CN" altLang="en-US">
              <a:latin typeface="+mn-lt"/>
              <a:cs typeface="MS PGothic" panose="020B0600070205080204" pitchFamily="34" charset="-128"/>
            </a:endParaRPr>
          </a:p>
        </p:txBody>
      </p:sp>
      <p:grpSp>
        <p:nvGrpSpPr>
          <p:cNvPr id="25628" name="组合 5"/>
          <p:cNvGrpSpPr>
            <a:grpSpLocks/>
          </p:cNvGrpSpPr>
          <p:nvPr/>
        </p:nvGrpSpPr>
        <p:grpSpPr bwMode="auto">
          <a:xfrm>
            <a:off x="1517652" y="3305175"/>
            <a:ext cx="961781" cy="915988"/>
            <a:chOff x="1517968" y="3305694"/>
            <a:chExt cx="961348" cy="914748"/>
          </a:xfrm>
        </p:grpSpPr>
        <p:sp>
          <p:nvSpPr>
            <p:cNvPr id="2563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9"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25640"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2564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2" name="组合 1"/>
          <p:cNvGrpSpPr/>
          <p:nvPr/>
        </p:nvGrpSpPr>
        <p:grpSpPr>
          <a:xfrm>
            <a:off x="2376115" y="3305175"/>
            <a:ext cx="1017257" cy="912813"/>
            <a:chOff x="3100388" y="3305175"/>
            <a:chExt cx="1017257" cy="912813"/>
          </a:xfrm>
        </p:grpSpPr>
        <p:sp>
          <p:nvSpPr>
            <p:cNvPr id="2562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2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25629"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 name="组合 2"/>
          <p:cNvGrpSpPr/>
          <p:nvPr/>
        </p:nvGrpSpPr>
        <p:grpSpPr>
          <a:xfrm>
            <a:off x="3085672" y="3305175"/>
            <a:ext cx="668295" cy="912813"/>
            <a:chOff x="3097102" y="3305175"/>
            <a:chExt cx="668295" cy="912813"/>
          </a:xfrm>
        </p:grpSpPr>
        <p:sp>
          <p:nvSpPr>
            <p:cNvPr id="25"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25630"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25633"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6" name="组合 5"/>
          <p:cNvGrpSpPr/>
          <p:nvPr/>
        </p:nvGrpSpPr>
        <p:grpSpPr>
          <a:xfrm>
            <a:off x="3461116" y="3305175"/>
            <a:ext cx="1014219" cy="912813"/>
            <a:chOff x="4900613" y="3305175"/>
            <a:chExt cx="1014219" cy="912813"/>
          </a:xfrm>
        </p:grpSpPr>
        <p:sp>
          <p:nvSpPr>
            <p:cNvPr id="2563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563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4" name="Text Box 70"/>
            <p:cNvSpPr txBox="1">
              <a:spLocks noChangeArrowheads="1"/>
            </p:cNvSpPr>
            <p:nvPr/>
          </p:nvSpPr>
          <p:spPr bwMode="auto">
            <a:xfrm>
              <a:off x="541000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grpSp>
      <p:grpSp>
        <p:nvGrpSpPr>
          <p:cNvPr id="27" name="组合 5"/>
          <p:cNvGrpSpPr>
            <a:grpSpLocks/>
          </p:cNvGrpSpPr>
          <p:nvPr/>
        </p:nvGrpSpPr>
        <p:grpSpPr bwMode="auto">
          <a:xfrm>
            <a:off x="4039872" y="3307478"/>
            <a:ext cx="961640" cy="915487"/>
            <a:chOff x="1517968" y="3305694"/>
            <a:chExt cx="961207" cy="914248"/>
          </a:xfrm>
        </p:grpSpPr>
        <p:sp>
          <p:nvSpPr>
            <p:cNvPr id="2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9"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30" name="Text Box 69"/>
            <p:cNvSpPr txBox="1">
              <a:spLocks noChangeArrowheads="1"/>
            </p:cNvSpPr>
            <p:nvPr/>
          </p:nvSpPr>
          <p:spPr bwMode="auto">
            <a:xfrm>
              <a:off x="2166410" y="3851110"/>
              <a:ext cx="312765"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9</a:t>
              </a:r>
            </a:p>
          </p:txBody>
        </p:sp>
        <p:sp>
          <p:nvSpPr>
            <p:cNvPr id="3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2" name="组合 31"/>
          <p:cNvGrpSpPr/>
          <p:nvPr/>
        </p:nvGrpSpPr>
        <p:grpSpPr>
          <a:xfrm>
            <a:off x="4898335" y="3307479"/>
            <a:ext cx="951217" cy="912813"/>
            <a:chOff x="3100388" y="3305175"/>
            <a:chExt cx="951217" cy="912813"/>
          </a:xfrm>
        </p:grpSpPr>
        <p:sp>
          <p:nvSpPr>
            <p:cNvPr id="33"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4" name="Text Box 70"/>
            <p:cNvSpPr txBox="1">
              <a:spLocks noChangeArrowheads="1"/>
            </p:cNvSpPr>
            <p:nvPr/>
          </p:nvSpPr>
          <p:spPr bwMode="auto">
            <a:xfrm>
              <a:off x="354678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sp>
          <p:nvSpPr>
            <p:cNvPr id="35"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40" name="组合 39"/>
          <p:cNvGrpSpPr/>
          <p:nvPr/>
        </p:nvGrpSpPr>
        <p:grpSpPr>
          <a:xfrm>
            <a:off x="5620932" y="3305175"/>
            <a:ext cx="892299" cy="912813"/>
            <a:chOff x="4900613" y="3305175"/>
            <a:chExt cx="892299" cy="912813"/>
          </a:xfrm>
        </p:grpSpPr>
        <p:sp>
          <p:nvSpPr>
            <p:cNvPr id="4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4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3" name="Text Box 70"/>
            <p:cNvSpPr txBox="1">
              <a:spLocks noChangeArrowheads="1"/>
            </p:cNvSpPr>
            <p:nvPr/>
          </p:nvSpPr>
          <p:spPr bwMode="auto">
            <a:xfrm>
              <a:off x="528808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13</a:t>
              </a:r>
            </a:p>
          </p:txBody>
        </p:sp>
      </p:grpSp>
      <p:grpSp>
        <p:nvGrpSpPr>
          <p:cNvPr id="44" name="组合 5"/>
          <p:cNvGrpSpPr>
            <a:grpSpLocks/>
          </p:cNvGrpSpPr>
          <p:nvPr/>
        </p:nvGrpSpPr>
        <p:grpSpPr bwMode="auto">
          <a:xfrm>
            <a:off x="6199971" y="3304564"/>
            <a:ext cx="1082258" cy="915487"/>
            <a:chOff x="1517968" y="3305694"/>
            <a:chExt cx="1081771" cy="914248"/>
          </a:xfrm>
        </p:grpSpPr>
        <p:sp>
          <p:nvSpPr>
            <p:cNvPr id="45"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6"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47" name="Text Box 69"/>
            <p:cNvSpPr txBox="1">
              <a:spLocks noChangeArrowheads="1"/>
            </p:cNvSpPr>
            <p:nvPr/>
          </p:nvSpPr>
          <p:spPr bwMode="auto">
            <a:xfrm>
              <a:off x="2158792" y="3847305"/>
              <a:ext cx="440947"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15</a:t>
              </a:r>
            </a:p>
          </p:txBody>
        </p:sp>
        <p:sp>
          <p:nvSpPr>
            <p:cNvPr id="48"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49" name="组合 5"/>
          <p:cNvGrpSpPr>
            <a:grpSpLocks/>
          </p:cNvGrpSpPr>
          <p:nvPr/>
        </p:nvGrpSpPr>
        <p:grpSpPr bwMode="auto">
          <a:xfrm>
            <a:off x="7033052" y="3304563"/>
            <a:ext cx="581550" cy="919297"/>
            <a:chOff x="1630002" y="3305694"/>
            <a:chExt cx="581290" cy="918053"/>
          </a:xfrm>
        </p:grpSpPr>
        <p:sp>
          <p:nvSpPr>
            <p:cNvPr id="50" name="Rectangle 59"/>
            <p:cNvSpPr>
              <a:spLocks noChangeArrowheads="1"/>
            </p:cNvSpPr>
            <p:nvPr/>
          </p:nvSpPr>
          <p:spPr bwMode="auto">
            <a:xfrm>
              <a:off x="1656080" y="3691385"/>
              <a:ext cx="359839"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2" name="Text Box 69"/>
            <p:cNvSpPr txBox="1">
              <a:spLocks noChangeArrowheads="1"/>
            </p:cNvSpPr>
            <p:nvPr/>
          </p:nvSpPr>
          <p:spPr bwMode="auto">
            <a:xfrm>
              <a:off x="1770344" y="3854915"/>
              <a:ext cx="4409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sp>
          <p:nvSpPr>
            <p:cNvPr id="53" name="Text Box 72"/>
            <p:cNvSpPr txBox="1">
              <a:spLocks noChangeArrowheads="1"/>
            </p:cNvSpPr>
            <p:nvPr/>
          </p:nvSpPr>
          <p:spPr bwMode="auto">
            <a:xfrm>
              <a:off x="1630002"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sp>
        <p:nvSpPr>
          <p:cNvPr id="8" name="左中括号 7"/>
          <p:cNvSpPr/>
          <p:nvPr/>
        </p:nvSpPr>
        <p:spPr bwMode="auto">
          <a:xfrm rot="16200000">
            <a:off x="2332427" y="3670219"/>
            <a:ext cx="124492" cy="1382002"/>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651059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RR Scheduling: Example 3</a:t>
            </a:r>
            <a:endParaRPr lang="zh-CN" altLang="en-US"/>
          </a:p>
        </p:txBody>
      </p:sp>
      <p:sp>
        <p:nvSpPr>
          <p:cNvPr id="25603" name="内容占位符 2"/>
          <p:cNvSpPr>
            <a:spLocks noGrp="1"/>
          </p:cNvSpPr>
          <p:nvPr>
            <p:ph idx="1"/>
          </p:nvPr>
        </p:nvSpPr>
        <p:spPr>
          <a:xfrm>
            <a:off x="806450" y="4589463"/>
            <a:ext cx="8229600" cy="1174750"/>
          </a:xfrm>
        </p:spPr>
        <p:txBody>
          <a:bodyPr/>
          <a:lstStyle/>
          <a:p>
            <a:r>
              <a:rPr lang="en-US" altLang="zh-CN"/>
              <a:t>When </a:t>
            </a:r>
            <a:r>
              <a:rPr lang="en-US" altLang="zh-CN">
                <a:solidFill>
                  <a:srgbClr val="FF0000"/>
                </a:solidFill>
              </a:rPr>
              <a:t>time quantum q is 2</a:t>
            </a:r>
          </a:p>
          <a:p>
            <a:r>
              <a:rPr lang="en-US" altLang="zh-CN"/>
              <a:t>Waiting time for P1=9, P2=7, P3=4, P4=</a:t>
            </a:r>
            <a:r>
              <a:rPr lang="en-US" altLang="zh-CN">
                <a:solidFill>
                  <a:srgbClr val="FF0000"/>
                </a:solidFill>
              </a:rPr>
              <a:t>5+4</a:t>
            </a:r>
            <a:r>
              <a:rPr lang="en-US" altLang="zh-CN"/>
              <a:t>=9</a:t>
            </a:r>
          </a:p>
          <a:p>
            <a:endParaRPr lang="zh-CN" altLang="en-US"/>
          </a:p>
        </p:txBody>
      </p:sp>
      <p:graphicFrame>
        <p:nvGraphicFramePr>
          <p:cNvPr id="4" name="Group 58"/>
          <p:cNvGraphicFramePr>
            <a:graphicFrameLocks/>
          </p:cNvGraphicFramePr>
          <p:nvPr/>
        </p:nvGraphicFramePr>
        <p:xfrm>
          <a:off x="1219200" y="1412875"/>
          <a:ext cx="4176713" cy="1828800"/>
        </p:xfrm>
        <a:graphic>
          <a:graphicData uri="http://schemas.openxmlformats.org/drawingml/2006/table">
            <a:tbl>
              <a:tblPr/>
              <a:tblGrid>
                <a:gridCol w="2120447">
                  <a:extLst>
                    <a:ext uri="{9D8B030D-6E8A-4147-A177-3AD203B41FA5}">
                      <a16:colId xmlns:a16="http://schemas.microsoft.com/office/drawing/2014/main" val="20000"/>
                    </a:ext>
                  </a:extLst>
                </a:gridCol>
                <a:gridCol w="2056266">
                  <a:extLst>
                    <a:ext uri="{9D8B030D-6E8A-4147-A177-3AD203B41FA5}">
                      <a16:colId xmlns:a16="http://schemas.microsoft.com/office/drawing/2014/main" val="20001"/>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5649913" y="1641475"/>
            <a:ext cx="2365375" cy="923925"/>
          </a:xfrm>
          <a:prstGeom prst="rect">
            <a:avLst/>
          </a:prstGeom>
          <a:noFill/>
          <a:ln w="19050">
            <a:solidFill>
              <a:schemeClr val="bg1">
                <a:lumMod val="65000"/>
              </a:schemeClr>
            </a:solidFill>
            <a:prstDash val="lgDash"/>
          </a:ln>
        </p:spPr>
        <p:txBody>
          <a:bodyPr>
            <a:spAutoFit/>
          </a:bodyPr>
          <a:lstStyle/>
          <a:p>
            <a:pPr>
              <a:defRPr/>
            </a:pPr>
            <a:r>
              <a:rPr kumimoji="1" lang="en-US" altLang="zh-CN">
                <a:latin typeface="+mn-lt"/>
                <a:cs typeface="MS PGothic" panose="020B0600070205080204" pitchFamily="34" charset="-128"/>
              </a:rPr>
              <a:t>We assume the</a:t>
            </a:r>
          </a:p>
          <a:p>
            <a:pPr>
              <a:defRPr/>
            </a:pPr>
            <a:r>
              <a:rPr kumimoji="1" lang="en-US" altLang="zh-CN">
                <a:latin typeface="+mn-lt"/>
                <a:cs typeface="MS PGothic" panose="020B0600070205080204" pitchFamily="34" charset="-128"/>
              </a:rPr>
              <a:t>arrival order is</a:t>
            </a:r>
          </a:p>
          <a:p>
            <a:pPr>
              <a:defRPr/>
            </a:pPr>
            <a:r>
              <a:rPr kumimoji="1" lang="en-US" altLang="zh-CN">
                <a:latin typeface="+mn-lt"/>
                <a:cs typeface="MS PGothic" panose="020B0600070205080204" pitchFamily="34" charset="-128"/>
              </a:rPr>
              <a:t>P1, P2, P3, P4</a:t>
            </a:r>
            <a:endParaRPr kumimoji="1" lang="zh-CN" altLang="en-US">
              <a:latin typeface="+mn-lt"/>
              <a:cs typeface="MS PGothic" panose="020B0600070205080204" pitchFamily="34" charset="-128"/>
            </a:endParaRPr>
          </a:p>
        </p:txBody>
      </p:sp>
      <p:grpSp>
        <p:nvGrpSpPr>
          <p:cNvPr id="25628" name="组合 5"/>
          <p:cNvGrpSpPr>
            <a:grpSpLocks/>
          </p:cNvGrpSpPr>
          <p:nvPr/>
        </p:nvGrpSpPr>
        <p:grpSpPr bwMode="auto">
          <a:xfrm>
            <a:off x="1517652" y="3305175"/>
            <a:ext cx="961781" cy="915988"/>
            <a:chOff x="1517968" y="3305694"/>
            <a:chExt cx="961348" cy="914748"/>
          </a:xfrm>
        </p:grpSpPr>
        <p:sp>
          <p:nvSpPr>
            <p:cNvPr id="2563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9"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25640"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2564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2" name="组合 1"/>
          <p:cNvGrpSpPr/>
          <p:nvPr/>
        </p:nvGrpSpPr>
        <p:grpSpPr>
          <a:xfrm>
            <a:off x="2376115" y="3305175"/>
            <a:ext cx="1017257" cy="912813"/>
            <a:chOff x="3100388" y="3305175"/>
            <a:chExt cx="1017257" cy="912813"/>
          </a:xfrm>
        </p:grpSpPr>
        <p:sp>
          <p:nvSpPr>
            <p:cNvPr id="2562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2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25629"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 name="组合 2"/>
          <p:cNvGrpSpPr/>
          <p:nvPr/>
        </p:nvGrpSpPr>
        <p:grpSpPr>
          <a:xfrm>
            <a:off x="3085672" y="3305175"/>
            <a:ext cx="668295" cy="912813"/>
            <a:chOff x="3097102" y="3305175"/>
            <a:chExt cx="668295" cy="912813"/>
          </a:xfrm>
        </p:grpSpPr>
        <p:sp>
          <p:nvSpPr>
            <p:cNvPr id="25"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25630"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25633"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6" name="组合 5"/>
          <p:cNvGrpSpPr/>
          <p:nvPr/>
        </p:nvGrpSpPr>
        <p:grpSpPr>
          <a:xfrm>
            <a:off x="3461116" y="3305175"/>
            <a:ext cx="1014219" cy="912813"/>
            <a:chOff x="4900613" y="3305175"/>
            <a:chExt cx="1014219" cy="912813"/>
          </a:xfrm>
        </p:grpSpPr>
        <p:sp>
          <p:nvSpPr>
            <p:cNvPr id="2563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563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4" name="Text Box 70"/>
            <p:cNvSpPr txBox="1">
              <a:spLocks noChangeArrowheads="1"/>
            </p:cNvSpPr>
            <p:nvPr/>
          </p:nvSpPr>
          <p:spPr bwMode="auto">
            <a:xfrm>
              <a:off x="541000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grpSp>
      <p:grpSp>
        <p:nvGrpSpPr>
          <p:cNvPr id="27" name="组合 5"/>
          <p:cNvGrpSpPr>
            <a:grpSpLocks/>
          </p:cNvGrpSpPr>
          <p:nvPr/>
        </p:nvGrpSpPr>
        <p:grpSpPr bwMode="auto">
          <a:xfrm>
            <a:off x="4039872" y="3307478"/>
            <a:ext cx="961640" cy="915487"/>
            <a:chOff x="1517968" y="3305694"/>
            <a:chExt cx="961207" cy="914248"/>
          </a:xfrm>
        </p:grpSpPr>
        <p:sp>
          <p:nvSpPr>
            <p:cNvPr id="2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9"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30" name="Text Box 69"/>
            <p:cNvSpPr txBox="1">
              <a:spLocks noChangeArrowheads="1"/>
            </p:cNvSpPr>
            <p:nvPr/>
          </p:nvSpPr>
          <p:spPr bwMode="auto">
            <a:xfrm>
              <a:off x="2166410" y="3851110"/>
              <a:ext cx="312765"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9</a:t>
              </a:r>
            </a:p>
          </p:txBody>
        </p:sp>
        <p:sp>
          <p:nvSpPr>
            <p:cNvPr id="3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2" name="组合 31"/>
          <p:cNvGrpSpPr/>
          <p:nvPr/>
        </p:nvGrpSpPr>
        <p:grpSpPr>
          <a:xfrm>
            <a:off x="4898335" y="3307479"/>
            <a:ext cx="951217" cy="912813"/>
            <a:chOff x="3100388" y="3305175"/>
            <a:chExt cx="951217" cy="912813"/>
          </a:xfrm>
        </p:grpSpPr>
        <p:sp>
          <p:nvSpPr>
            <p:cNvPr id="33"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4" name="Text Box 70"/>
            <p:cNvSpPr txBox="1">
              <a:spLocks noChangeArrowheads="1"/>
            </p:cNvSpPr>
            <p:nvPr/>
          </p:nvSpPr>
          <p:spPr bwMode="auto">
            <a:xfrm>
              <a:off x="354678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sp>
          <p:nvSpPr>
            <p:cNvPr id="35"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40" name="组合 39"/>
          <p:cNvGrpSpPr/>
          <p:nvPr/>
        </p:nvGrpSpPr>
        <p:grpSpPr>
          <a:xfrm>
            <a:off x="5620932" y="3305175"/>
            <a:ext cx="892299" cy="912813"/>
            <a:chOff x="4900613" y="3305175"/>
            <a:chExt cx="892299" cy="912813"/>
          </a:xfrm>
        </p:grpSpPr>
        <p:sp>
          <p:nvSpPr>
            <p:cNvPr id="4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4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3" name="Text Box 70"/>
            <p:cNvSpPr txBox="1">
              <a:spLocks noChangeArrowheads="1"/>
            </p:cNvSpPr>
            <p:nvPr/>
          </p:nvSpPr>
          <p:spPr bwMode="auto">
            <a:xfrm>
              <a:off x="528808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13</a:t>
              </a:r>
            </a:p>
          </p:txBody>
        </p:sp>
      </p:grpSp>
      <p:grpSp>
        <p:nvGrpSpPr>
          <p:cNvPr id="44" name="组合 5"/>
          <p:cNvGrpSpPr>
            <a:grpSpLocks/>
          </p:cNvGrpSpPr>
          <p:nvPr/>
        </p:nvGrpSpPr>
        <p:grpSpPr bwMode="auto">
          <a:xfrm>
            <a:off x="6199971" y="3304564"/>
            <a:ext cx="1082258" cy="915487"/>
            <a:chOff x="1517968" y="3305694"/>
            <a:chExt cx="1081771" cy="914248"/>
          </a:xfrm>
        </p:grpSpPr>
        <p:sp>
          <p:nvSpPr>
            <p:cNvPr id="45"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6"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47" name="Text Box 69"/>
            <p:cNvSpPr txBox="1">
              <a:spLocks noChangeArrowheads="1"/>
            </p:cNvSpPr>
            <p:nvPr/>
          </p:nvSpPr>
          <p:spPr bwMode="auto">
            <a:xfrm>
              <a:off x="2158792" y="3847305"/>
              <a:ext cx="440947"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15</a:t>
              </a:r>
            </a:p>
          </p:txBody>
        </p:sp>
        <p:sp>
          <p:nvSpPr>
            <p:cNvPr id="48"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49" name="组合 5"/>
          <p:cNvGrpSpPr>
            <a:grpSpLocks/>
          </p:cNvGrpSpPr>
          <p:nvPr/>
        </p:nvGrpSpPr>
        <p:grpSpPr bwMode="auto">
          <a:xfrm>
            <a:off x="7033052" y="3304563"/>
            <a:ext cx="581550" cy="919297"/>
            <a:chOff x="1630002" y="3305694"/>
            <a:chExt cx="581290" cy="918053"/>
          </a:xfrm>
        </p:grpSpPr>
        <p:sp>
          <p:nvSpPr>
            <p:cNvPr id="50" name="Rectangle 59"/>
            <p:cNvSpPr>
              <a:spLocks noChangeArrowheads="1"/>
            </p:cNvSpPr>
            <p:nvPr/>
          </p:nvSpPr>
          <p:spPr bwMode="auto">
            <a:xfrm>
              <a:off x="1656080" y="3691385"/>
              <a:ext cx="359839"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2" name="Text Box 69"/>
            <p:cNvSpPr txBox="1">
              <a:spLocks noChangeArrowheads="1"/>
            </p:cNvSpPr>
            <p:nvPr/>
          </p:nvSpPr>
          <p:spPr bwMode="auto">
            <a:xfrm>
              <a:off x="1770344" y="3854915"/>
              <a:ext cx="4409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sp>
          <p:nvSpPr>
            <p:cNvPr id="53" name="Text Box 72"/>
            <p:cNvSpPr txBox="1">
              <a:spLocks noChangeArrowheads="1"/>
            </p:cNvSpPr>
            <p:nvPr/>
          </p:nvSpPr>
          <p:spPr bwMode="auto">
            <a:xfrm>
              <a:off x="1630002"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sp>
        <p:nvSpPr>
          <p:cNvPr id="8" name="左中括号 7"/>
          <p:cNvSpPr/>
          <p:nvPr/>
        </p:nvSpPr>
        <p:spPr bwMode="auto">
          <a:xfrm rot="16200000">
            <a:off x="2518711" y="3483935"/>
            <a:ext cx="124988" cy="1755065"/>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
        <p:nvSpPr>
          <p:cNvPr id="55" name="左中括号 54"/>
          <p:cNvSpPr/>
          <p:nvPr/>
        </p:nvSpPr>
        <p:spPr bwMode="auto">
          <a:xfrm rot="16200000">
            <a:off x="4848495" y="3654118"/>
            <a:ext cx="99393" cy="1440290"/>
          </a:xfrm>
          <a:prstGeom prst="leftBracke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097379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RR Scheduling: Example 3</a:t>
            </a:r>
            <a:endParaRPr lang="zh-CN" altLang="en-US"/>
          </a:p>
        </p:txBody>
      </p:sp>
      <p:sp>
        <p:nvSpPr>
          <p:cNvPr id="25603" name="内容占位符 2"/>
          <p:cNvSpPr>
            <a:spLocks noGrp="1"/>
          </p:cNvSpPr>
          <p:nvPr>
            <p:ph idx="1"/>
          </p:nvPr>
        </p:nvSpPr>
        <p:spPr>
          <a:xfrm>
            <a:off x="806450" y="4589463"/>
            <a:ext cx="8229600" cy="1174750"/>
          </a:xfrm>
        </p:spPr>
        <p:txBody>
          <a:bodyPr/>
          <a:lstStyle/>
          <a:p>
            <a:r>
              <a:rPr lang="en-US" altLang="zh-CN"/>
              <a:t>When </a:t>
            </a:r>
            <a:r>
              <a:rPr lang="en-US" altLang="zh-CN">
                <a:solidFill>
                  <a:srgbClr val="FF0000"/>
                </a:solidFill>
              </a:rPr>
              <a:t>time quantum q is 2</a:t>
            </a:r>
          </a:p>
          <a:p>
            <a:r>
              <a:rPr lang="en-US" altLang="zh-CN"/>
              <a:t>Waiting time for P1=9, P2=7, P3=4, P4=9</a:t>
            </a:r>
          </a:p>
          <a:p>
            <a:r>
              <a:rPr lang="en-US" altLang="zh-CN"/>
              <a:t>Average waiting time: (9+7+4+9)/4=</a:t>
            </a:r>
            <a:r>
              <a:rPr lang="en-US" altLang="zh-CN">
                <a:solidFill>
                  <a:srgbClr val="FF0000"/>
                </a:solidFill>
              </a:rPr>
              <a:t>7.25</a:t>
            </a:r>
            <a:r>
              <a:rPr lang="en-US" altLang="zh-CN"/>
              <a:t> (better than FCFS, 7.5)</a:t>
            </a:r>
          </a:p>
          <a:p>
            <a:endParaRPr lang="zh-CN" altLang="en-US"/>
          </a:p>
        </p:txBody>
      </p:sp>
      <p:graphicFrame>
        <p:nvGraphicFramePr>
          <p:cNvPr id="4" name="Group 58"/>
          <p:cNvGraphicFramePr>
            <a:graphicFrameLocks/>
          </p:cNvGraphicFramePr>
          <p:nvPr/>
        </p:nvGraphicFramePr>
        <p:xfrm>
          <a:off x="1219200" y="1412875"/>
          <a:ext cx="4176713" cy="1828800"/>
        </p:xfrm>
        <a:graphic>
          <a:graphicData uri="http://schemas.openxmlformats.org/drawingml/2006/table">
            <a:tbl>
              <a:tblPr/>
              <a:tblGrid>
                <a:gridCol w="2120447">
                  <a:extLst>
                    <a:ext uri="{9D8B030D-6E8A-4147-A177-3AD203B41FA5}">
                      <a16:colId xmlns:a16="http://schemas.microsoft.com/office/drawing/2014/main" val="20000"/>
                    </a:ext>
                  </a:extLst>
                </a:gridCol>
                <a:gridCol w="2056266">
                  <a:extLst>
                    <a:ext uri="{9D8B030D-6E8A-4147-A177-3AD203B41FA5}">
                      <a16:colId xmlns:a16="http://schemas.microsoft.com/office/drawing/2014/main" val="20001"/>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5649913" y="1641475"/>
            <a:ext cx="2365375" cy="923925"/>
          </a:xfrm>
          <a:prstGeom prst="rect">
            <a:avLst/>
          </a:prstGeom>
          <a:noFill/>
          <a:ln w="19050">
            <a:solidFill>
              <a:schemeClr val="bg1">
                <a:lumMod val="65000"/>
              </a:schemeClr>
            </a:solidFill>
            <a:prstDash val="lgDash"/>
          </a:ln>
        </p:spPr>
        <p:txBody>
          <a:bodyPr>
            <a:spAutoFit/>
          </a:bodyPr>
          <a:lstStyle/>
          <a:p>
            <a:pPr>
              <a:defRPr/>
            </a:pPr>
            <a:r>
              <a:rPr kumimoji="1" lang="en-US" altLang="zh-CN">
                <a:latin typeface="+mn-lt"/>
                <a:cs typeface="MS PGothic" panose="020B0600070205080204" pitchFamily="34" charset="-128"/>
              </a:rPr>
              <a:t>We assume the</a:t>
            </a:r>
          </a:p>
          <a:p>
            <a:pPr>
              <a:defRPr/>
            </a:pPr>
            <a:r>
              <a:rPr kumimoji="1" lang="en-US" altLang="zh-CN">
                <a:latin typeface="+mn-lt"/>
                <a:cs typeface="MS PGothic" panose="020B0600070205080204" pitchFamily="34" charset="-128"/>
              </a:rPr>
              <a:t>arrival order is</a:t>
            </a:r>
          </a:p>
          <a:p>
            <a:pPr>
              <a:defRPr/>
            </a:pPr>
            <a:r>
              <a:rPr kumimoji="1" lang="en-US" altLang="zh-CN">
                <a:latin typeface="+mn-lt"/>
                <a:cs typeface="MS PGothic" panose="020B0600070205080204" pitchFamily="34" charset="-128"/>
              </a:rPr>
              <a:t>P1, P2, P3, P4</a:t>
            </a:r>
            <a:endParaRPr kumimoji="1" lang="zh-CN" altLang="en-US">
              <a:latin typeface="+mn-lt"/>
              <a:cs typeface="MS PGothic" panose="020B0600070205080204" pitchFamily="34" charset="-128"/>
            </a:endParaRPr>
          </a:p>
        </p:txBody>
      </p:sp>
      <p:grpSp>
        <p:nvGrpSpPr>
          <p:cNvPr id="25628" name="组合 5"/>
          <p:cNvGrpSpPr>
            <a:grpSpLocks/>
          </p:cNvGrpSpPr>
          <p:nvPr/>
        </p:nvGrpSpPr>
        <p:grpSpPr bwMode="auto">
          <a:xfrm>
            <a:off x="1517652" y="3305175"/>
            <a:ext cx="961781" cy="915988"/>
            <a:chOff x="1517968" y="3305694"/>
            <a:chExt cx="961348" cy="914748"/>
          </a:xfrm>
        </p:grpSpPr>
        <p:sp>
          <p:nvSpPr>
            <p:cNvPr id="2563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9"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25640"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2564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2" name="组合 1"/>
          <p:cNvGrpSpPr/>
          <p:nvPr/>
        </p:nvGrpSpPr>
        <p:grpSpPr>
          <a:xfrm>
            <a:off x="2376115" y="3305175"/>
            <a:ext cx="1017257" cy="912813"/>
            <a:chOff x="3100388" y="3305175"/>
            <a:chExt cx="1017257" cy="912813"/>
          </a:xfrm>
        </p:grpSpPr>
        <p:sp>
          <p:nvSpPr>
            <p:cNvPr id="2562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2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25629"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 name="组合 2"/>
          <p:cNvGrpSpPr/>
          <p:nvPr/>
        </p:nvGrpSpPr>
        <p:grpSpPr>
          <a:xfrm>
            <a:off x="3085672" y="3305175"/>
            <a:ext cx="668295" cy="912813"/>
            <a:chOff x="3097102" y="3305175"/>
            <a:chExt cx="668295" cy="912813"/>
          </a:xfrm>
        </p:grpSpPr>
        <p:sp>
          <p:nvSpPr>
            <p:cNvPr id="25"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25630"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25633"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6" name="组合 5"/>
          <p:cNvGrpSpPr/>
          <p:nvPr/>
        </p:nvGrpSpPr>
        <p:grpSpPr>
          <a:xfrm>
            <a:off x="3461116" y="3305175"/>
            <a:ext cx="1014219" cy="912813"/>
            <a:chOff x="4900613" y="3305175"/>
            <a:chExt cx="1014219" cy="912813"/>
          </a:xfrm>
        </p:grpSpPr>
        <p:sp>
          <p:nvSpPr>
            <p:cNvPr id="2563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563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5634" name="Text Box 70"/>
            <p:cNvSpPr txBox="1">
              <a:spLocks noChangeArrowheads="1"/>
            </p:cNvSpPr>
            <p:nvPr/>
          </p:nvSpPr>
          <p:spPr bwMode="auto">
            <a:xfrm>
              <a:off x="541000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grpSp>
      <p:grpSp>
        <p:nvGrpSpPr>
          <p:cNvPr id="27" name="组合 5"/>
          <p:cNvGrpSpPr>
            <a:grpSpLocks/>
          </p:cNvGrpSpPr>
          <p:nvPr/>
        </p:nvGrpSpPr>
        <p:grpSpPr bwMode="auto">
          <a:xfrm>
            <a:off x="4039872" y="3307478"/>
            <a:ext cx="961640" cy="915487"/>
            <a:chOff x="1517968" y="3305694"/>
            <a:chExt cx="961207" cy="914248"/>
          </a:xfrm>
        </p:grpSpPr>
        <p:sp>
          <p:nvSpPr>
            <p:cNvPr id="28"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9"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30" name="Text Box 69"/>
            <p:cNvSpPr txBox="1">
              <a:spLocks noChangeArrowheads="1"/>
            </p:cNvSpPr>
            <p:nvPr/>
          </p:nvSpPr>
          <p:spPr bwMode="auto">
            <a:xfrm>
              <a:off x="2166410" y="3851110"/>
              <a:ext cx="312765"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9</a:t>
              </a:r>
            </a:p>
          </p:txBody>
        </p:sp>
        <p:sp>
          <p:nvSpPr>
            <p:cNvPr id="31"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2" name="组合 31"/>
          <p:cNvGrpSpPr/>
          <p:nvPr/>
        </p:nvGrpSpPr>
        <p:grpSpPr>
          <a:xfrm>
            <a:off x="4898335" y="3307479"/>
            <a:ext cx="951217" cy="912813"/>
            <a:chOff x="3100388" y="3305175"/>
            <a:chExt cx="951217" cy="912813"/>
          </a:xfrm>
        </p:grpSpPr>
        <p:sp>
          <p:nvSpPr>
            <p:cNvPr id="33"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4" name="Text Box 70"/>
            <p:cNvSpPr txBox="1">
              <a:spLocks noChangeArrowheads="1"/>
            </p:cNvSpPr>
            <p:nvPr/>
          </p:nvSpPr>
          <p:spPr bwMode="auto">
            <a:xfrm>
              <a:off x="354678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sp>
          <p:nvSpPr>
            <p:cNvPr id="35"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40" name="组合 39"/>
          <p:cNvGrpSpPr/>
          <p:nvPr/>
        </p:nvGrpSpPr>
        <p:grpSpPr>
          <a:xfrm>
            <a:off x="5620932" y="3305175"/>
            <a:ext cx="892299" cy="912813"/>
            <a:chOff x="4900613" y="3305175"/>
            <a:chExt cx="892299" cy="912813"/>
          </a:xfrm>
        </p:grpSpPr>
        <p:sp>
          <p:nvSpPr>
            <p:cNvPr id="41" name="Text Box 77"/>
            <p:cNvSpPr txBox="1">
              <a:spLocks noChangeArrowheads="1"/>
            </p:cNvSpPr>
            <p:nvPr/>
          </p:nvSpPr>
          <p:spPr bwMode="auto">
            <a:xfrm>
              <a:off x="505780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42" name="Rectangle 62"/>
            <p:cNvSpPr>
              <a:spLocks noChangeArrowheads="1"/>
            </p:cNvSpPr>
            <p:nvPr/>
          </p:nvSpPr>
          <p:spPr bwMode="auto">
            <a:xfrm>
              <a:off x="4900613" y="3690938"/>
              <a:ext cx="72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3" name="Text Box 70"/>
            <p:cNvSpPr txBox="1">
              <a:spLocks noChangeArrowheads="1"/>
            </p:cNvSpPr>
            <p:nvPr/>
          </p:nvSpPr>
          <p:spPr bwMode="auto">
            <a:xfrm>
              <a:off x="528808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13</a:t>
              </a:r>
            </a:p>
          </p:txBody>
        </p:sp>
      </p:grpSp>
      <p:grpSp>
        <p:nvGrpSpPr>
          <p:cNvPr id="44" name="组合 5"/>
          <p:cNvGrpSpPr>
            <a:grpSpLocks/>
          </p:cNvGrpSpPr>
          <p:nvPr/>
        </p:nvGrpSpPr>
        <p:grpSpPr bwMode="auto">
          <a:xfrm>
            <a:off x="6199971" y="3304564"/>
            <a:ext cx="1082258" cy="915487"/>
            <a:chOff x="1517968" y="3305694"/>
            <a:chExt cx="1081771" cy="914248"/>
          </a:xfrm>
        </p:grpSpPr>
        <p:sp>
          <p:nvSpPr>
            <p:cNvPr id="45"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6" name="Text Box 65"/>
            <p:cNvSpPr txBox="1">
              <a:spLocks noChangeArrowheads="1"/>
            </p:cNvSpPr>
            <p:nvPr/>
          </p:nvSpPr>
          <p:spPr bwMode="auto">
            <a:xfrm>
              <a:off x="1517968" y="3851110"/>
              <a:ext cx="1846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zh-CN">
                <a:solidFill>
                  <a:srgbClr val="000000"/>
                </a:solidFill>
                <a:latin typeface="Arial" panose="020B0604020202020204" pitchFamily="34" charset="0"/>
                <a:ea typeface="PMingLiU" panose="02020500000000000000" pitchFamily="18" charset="-120"/>
              </a:endParaRPr>
            </a:p>
          </p:txBody>
        </p:sp>
        <p:sp>
          <p:nvSpPr>
            <p:cNvPr id="47" name="Text Box 69"/>
            <p:cNvSpPr txBox="1">
              <a:spLocks noChangeArrowheads="1"/>
            </p:cNvSpPr>
            <p:nvPr/>
          </p:nvSpPr>
          <p:spPr bwMode="auto">
            <a:xfrm>
              <a:off x="2158792" y="3847305"/>
              <a:ext cx="440947"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15</a:t>
              </a:r>
            </a:p>
          </p:txBody>
        </p:sp>
        <p:sp>
          <p:nvSpPr>
            <p:cNvPr id="48"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49" name="组合 5"/>
          <p:cNvGrpSpPr>
            <a:grpSpLocks/>
          </p:cNvGrpSpPr>
          <p:nvPr/>
        </p:nvGrpSpPr>
        <p:grpSpPr bwMode="auto">
          <a:xfrm>
            <a:off x="7033052" y="3304563"/>
            <a:ext cx="581550" cy="919297"/>
            <a:chOff x="1630002" y="3305694"/>
            <a:chExt cx="581290" cy="918053"/>
          </a:xfrm>
        </p:grpSpPr>
        <p:sp>
          <p:nvSpPr>
            <p:cNvPr id="50" name="Rectangle 59"/>
            <p:cNvSpPr>
              <a:spLocks noChangeArrowheads="1"/>
            </p:cNvSpPr>
            <p:nvPr/>
          </p:nvSpPr>
          <p:spPr bwMode="auto">
            <a:xfrm>
              <a:off x="1656080" y="3691385"/>
              <a:ext cx="359839"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2" name="Text Box 69"/>
            <p:cNvSpPr txBox="1">
              <a:spLocks noChangeArrowheads="1"/>
            </p:cNvSpPr>
            <p:nvPr/>
          </p:nvSpPr>
          <p:spPr bwMode="auto">
            <a:xfrm>
              <a:off x="1770344" y="3854915"/>
              <a:ext cx="4409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sp>
          <p:nvSpPr>
            <p:cNvPr id="53" name="Text Box 72"/>
            <p:cNvSpPr txBox="1">
              <a:spLocks noChangeArrowheads="1"/>
            </p:cNvSpPr>
            <p:nvPr/>
          </p:nvSpPr>
          <p:spPr bwMode="auto">
            <a:xfrm>
              <a:off x="1630002"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spTree>
    <p:extLst>
      <p:ext uri="{BB962C8B-B14F-4D97-AF65-F5344CB8AC3E}">
        <p14:creationId xmlns:p14="http://schemas.microsoft.com/office/powerpoint/2010/main" val="2395630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6BFB77AA-0380-4A10-9A01-CD5F5F5B4E39}"/>
              </a:ext>
            </a:extLst>
          </p:cNvPr>
          <p:cNvSpPr>
            <a:spLocks noGrp="1" noChangeArrowheads="1"/>
          </p:cNvSpPr>
          <p:nvPr>
            <p:ph type="title"/>
          </p:nvPr>
        </p:nvSpPr>
        <p:spPr>
          <a:xfrm>
            <a:off x="457200" y="188913"/>
            <a:ext cx="8364538" cy="576262"/>
          </a:xfrm>
        </p:spPr>
        <p:txBody>
          <a:bodyPr/>
          <a:lstStyle/>
          <a:p>
            <a:pPr eaLnBrk="1" hangingPunct="1"/>
            <a:r>
              <a:rPr lang="en-HK" altLang="en-US" sz="2600"/>
              <a:t>Synchronous Threading</a:t>
            </a:r>
            <a:endParaRPr lang="en-US" altLang="en-US" sz="2600"/>
          </a:p>
        </p:txBody>
      </p:sp>
      <p:sp>
        <p:nvSpPr>
          <p:cNvPr id="55299" name="Content Placeholder 2">
            <a:extLst>
              <a:ext uri="{FF2B5EF4-FFF2-40B4-BE49-F238E27FC236}">
                <a16:creationId xmlns:a16="http://schemas.microsoft.com/office/drawing/2014/main" id="{24842052-9FEA-4C4E-8B74-53B017360C9A}"/>
              </a:ext>
            </a:extLst>
          </p:cNvPr>
          <p:cNvSpPr>
            <a:spLocks noGrp="1" noChangeArrowheads="1"/>
          </p:cNvSpPr>
          <p:nvPr>
            <p:ph idx="1"/>
          </p:nvPr>
        </p:nvSpPr>
        <p:spPr>
          <a:xfrm>
            <a:off x="457200" y="966788"/>
            <a:ext cx="8128000" cy="5275262"/>
          </a:xfrm>
        </p:spPr>
        <p:txBody>
          <a:bodyPr/>
          <a:lstStyle/>
          <a:p>
            <a:pPr marL="0" indent="0">
              <a:buFont typeface="Monotype Sorts" pitchFamily="-84" charset="2"/>
              <a:buNone/>
              <a:defRPr/>
            </a:pPr>
            <a:r>
              <a:rPr lang="en-US" altLang="en-US" b="1" dirty="0">
                <a:solidFill>
                  <a:srgbClr val="3366FF"/>
                </a:solidFill>
              </a:rPr>
              <a:t>Synchronous </a:t>
            </a:r>
            <a:r>
              <a:rPr lang="en-US" altLang="zh-CN" b="1" dirty="0">
                <a:solidFill>
                  <a:srgbClr val="3366FF"/>
                </a:solidFill>
              </a:rPr>
              <a:t>threading</a:t>
            </a:r>
            <a:endParaRPr lang="en-HK" altLang="en-US" dirty="0"/>
          </a:p>
          <a:p>
            <a:pPr>
              <a:defRPr/>
            </a:pPr>
            <a:r>
              <a:rPr lang="en-HK" altLang="en-US" dirty="0"/>
              <a:t>Synchronous threading occurs when a parent thread creates one or more children and then must wait for all of its children threads to terminate before it continues execution. Thus, the threads created by the parent perform work concurrently, but the parent cannot continue until this work has been completed. Once each thread has finished its work, it terminates and joins with its parent. Only after all of the children have joined, can the parent resume execution. </a:t>
            </a:r>
          </a:p>
          <a:p>
            <a:pPr>
              <a:defRPr/>
            </a:pPr>
            <a:r>
              <a:rPr lang="en-HK" altLang="en-US" dirty="0"/>
              <a:t>Typically, synchronous threading involves significant data sharing among threads</a:t>
            </a:r>
          </a:p>
          <a:p>
            <a:pPr>
              <a:defRPr/>
            </a:pPr>
            <a:r>
              <a:rPr lang="en-HK" altLang="en-US" dirty="0"/>
              <a:t>For example, this can be used when the parent thread may combine the results calculated by its many children threads</a:t>
            </a: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0571" y="277813"/>
            <a:ext cx="8229600" cy="576262"/>
          </a:xfrm>
        </p:spPr>
        <p:txBody>
          <a:bodyPr/>
          <a:lstStyle/>
          <a:p>
            <a:r>
              <a:rPr lang="en-US" altLang="en-US"/>
              <a:t>Shortest-Job-First (SJF) Scheduling</a:t>
            </a:r>
            <a:endParaRPr lang="zh-CN" altLang="en-US"/>
          </a:p>
        </p:txBody>
      </p:sp>
      <p:sp>
        <p:nvSpPr>
          <p:cNvPr id="3" name="内容占位符 2"/>
          <p:cNvSpPr>
            <a:spLocks noGrp="1"/>
          </p:cNvSpPr>
          <p:nvPr>
            <p:ph idx="1"/>
          </p:nvPr>
        </p:nvSpPr>
        <p:spPr/>
        <p:txBody>
          <a:bodyPr/>
          <a:lstStyle/>
          <a:p>
            <a:r>
              <a:rPr lang="en-US" altLang="zh-CN"/>
              <a:t>Associate with each process the length of its next CPU burst.  Use these lengths to schedule the process with the shortest time</a:t>
            </a:r>
          </a:p>
          <a:p>
            <a:endParaRPr lang="en-US" altLang="zh-CN"/>
          </a:p>
          <a:p>
            <a:r>
              <a:rPr lang="en-US" altLang="zh-CN"/>
              <a:t>Two schemes: </a:t>
            </a:r>
          </a:p>
          <a:p>
            <a:pPr lvl="1"/>
            <a:r>
              <a:rPr lang="en-US" altLang="zh-CN">
                <a:solidFill>
                  <a:srgbClr val="FF0000"/>
                </a:solidFill>
              </a:rPr>
              <a:t>Non-preemptive</a:t>
            </a:r>
            <a:r>
              <a:rPr lang="en-US" altLang="zh-CN"/>
              <a:t> – once the CPU is allocated to a process, it cannot be preempted until the completion of its current CPU burst</a:t>
            </a:r>
          </a:p>
          <a:p>
            <a:endParaRPr lang="zh-CN" altLang="en-US"/>
          </a:p>
        </p:txBody>
      </p:sp>
      <p:sp>
        <p:nvSpPr>
          <p:cNvPr id="4" name="Rectangle 5"/>
          <p:cNvSpPr>
            <a:spLocks noChangeArrowheads="1"/>
          </p:cNvSpPr>
          <p:nvPr/>
        </p:nvSpPr>
        <p:spPr bwMode="auto">
          <a:xfrm>
            <a:off x="5435600" y="4764088"/>
            <a:ext cx="28813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pPr>
            <a:r>
              <a:rPr kumimoji="0" lang="en-US" altLang="zh-CN" sz="2000">
                <a:solidFill>
                  <a:srgbClr val="000000"/>
                </a:solidFill>
              </a:rPr>
              <a:t>SJF is optimal – yields the minimum average waiting time for a given set of processes</a:t>
            </a:r>
          </a:p>
        </p:txBody>
      </p:sp>
      <p:sp>
        <p:nvSpPr>
          <p:cNvPr id="5" name="Text Box 6"/>
          <p:cNvSpPr txBox="1">
            <a:spLocks noChangeArrowheads="1"/>
          </p:cNvSpPr>
          <p:nvPr/>
        </p:nvSpPr>
        <p:spPr bwMode="auto">
          <a:xfrm>
            <a:off x="1331913" y="4781550"/>
            <a:ext cx="4318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pPr>
            <a:endParaRPr lang="en-US" altLang="zh-CN" sz="1800">
              <a:solidFill>
                <a:srgbClr val="000000"/>
              </a:solidFill>
            </a:endParaRPr>
          </a:p>
        </p:txBody>
      </p:sp>
      <p:sp>
        <p:nvSpPr>
          <p:cNvPr id="6" name="Text Box 7"/>
          <p:cNvSpPr txBox="1">
            <a:spLocks noChangeArrowheads="1"/>
          </p:cNvSpPr>
          <p:nvPr/>
        </p:nvSpPr>
        <p:spPr bwMode="auto">
          <a:xfrm>
            <a:off x="1763713" y="4781550"/>
            <a:ext cx="1871662" cy="376238"/>
          </a:xfrm>
          <a:prstGeom prst="rect">
            <a:avLst/>
          </a:prstGeom>
          <a:solidFill>
            <a:srgbClr val="FFFF99"/>
          </a:solidFill>
          <a:ln w="9525">
            <a:solidFill>
              <a:schemeClr val="tx1"/>
            </a:solidFill>
            <a:miter lim="800000"/>
            <a:headEnd/>
            <a:tailEnd/>
          </a:ln>
        </p:spPr>
        <p:txBody>
          <a:bodyPr>
            <a:spAutoFit/>
          </a:bodyP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lgn="ctr">
              <a:spcBef>
                <a:spcPct val="0"/>
              </a:spcBef>
              <a:buClrTx/>
              <a:buSzTx/>
              <a:buFontTx/>
              <a:buNone/>
            </a:pPr>
            <a:r>
              <a:rPr lang="en-US" altLang="zh-CN" sz="1800">
                <a:solidFill>
                  <a:srgbClr val="000000"/>
                </a:solidFill>
              </a:rPr>
              <a:t>Long</a:t>
            </a:r>
          </a:p>
        </p:txBody>
      </p:sp>
      <p:sp>
        <p:nvSpPr>
          <p:cNvPr id="7" name="Text Box 8"/>
          <p:cNvSpPr txBox="1">
            <a:spLocks noChangeArrowheads="1"/>
          </p:cNvSpPr>
          <p:nvPr/>
        </p:nvSpPr>
        <p:spPr bwMode="auto">
          <a:xfrm>
            <a:off x="3635375" y="4781550"/>
            <a:ext cx="1008063" cy="376238"/>
          </a:xfrm>
          <a:prstGeom prst="rect">
            <a:avLst/>
          </a:prstGeom>
          <a:solidFill>
            <a:srgbClr val="FF0000"/>
          </a:solidFill>
          <a:ln w="9525">
            <a:solidFill>
              <a:schemeClr val="tx1"/>
            </a:solidFill>
            <a:miter lim="800000"/>
            <a:headEnd/>
            <a:tailEnd/>
          </a:ln>
        </p:spPr>
        <p:txBody>
          <a:bodyPr>
            <a:spAutoFit/>
          </a:bodyP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lgn="ctr">
              <a:spcBef>
                <a:spcPct val="0"/>
              </a:spcBef>
              <a:buClrTx/>
              <a:buSzTx/>
              <a:buFontTx/>
              <a:buNone/>
            </a:pPr>
            <a:r>
              <a:rPr lang="en-US" altLang="zh-CN" sz="1800">
                <a:solidFill>
                  <a:srgbClr val="FFFFFF"/>
                </a:solidFill>
              </a:rPr>
              <a:t>Short</a:t>
            </a:r>
            <a:r>
              <a:rPr lang="en-US" altLang="zh-CN" sz="1800">
                <a:solidFill>
                  <a:srgbClr val="000000"/>
                </a:solidFill>
              </a:rPr>
              <a:t> </a:t>
            </a:r>
          </a:p>
        </p:txBody>
      </p:sp>
      <p:sp>
        <p:nvSpPr>
          <p:cNvPr id="8" name="Text Box 9"/>
          <p:cNvSpPr txBox="1">
            <a:spLocks noChangeArrowheads="1"/>
          </p:cNvSpPr>
          <p:nvPr/>
        </p:nvSpPr>
        <p:spPr bwMode="auto">
          <a:xfrm>
            <a:off x="4643438" y="4781550"/>
            <a:ext cx="4318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pPr>
            <a:endParaRPr lang="en-US" altLang="zh-CN" sz="1800">
              <a:solidFill>
                <a:srgbClr val="000000"/>
              </a:solidFill>
            </a:endParaRPr>
          </a:p>
        </p:txBody>
      </p:sp>
      <p:sp>
        <p:nvSpPr>
          <p:cNvPr id="9" name="Text Box 10"/>
          <p:cNvSpPr txBox="1">
            <a:spLocks noChangeArrowheads="1"/>
          </p:cNvSpPr>
          <p:nvPr/>
        </p:nvSpPr>
        <p:spPr bwMode="auto">
          <a:xfrm>
            <a:off x="1331913" y="5805488"/>
            <a:ext cx="4318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pPr>
            <a:endParaRPr lang="en-US" altLang="zh-CN" sz="1800">
              <a:solidFill>
                <a:srgbClr val="000000"/>
              </a:solidFill>
            </a:endParaRPr>
          </a:p>
        </p:txBody>
      </p:sp>
      <p:sp>
        <p:nvSpPr>
          <p:cNvPr id="10" name="Text Box 11"/>
          <p:cNvSpPr txBox="1">
            <a:spLocks noChangeArrowheads="1"/>
          </p:cNvSpPr>
          <p:nvPr/>
        </p:nvSpPr>
        <p:spPr bwMode="auto">
          <a:xfrm>
            <a:off x="2771775" y="5805488"/>
            <a:ext cx="1871663" cy="376237"/>
          </a:xfrm>
          <a:prstGeom prst="rect">
            <a:avLst/>
          </a:prstGeom>
          <a:solidFill>
            <a:srgbClr val="FFFF99"/>
          </a:solidFill>
          <a:ln w="9525">
            <a:solidFill>
              <a:schemeClr val="tx1"/>
            </a:solidFill>
            <a:miter lim="800000"/>
            <a:headEnd/>
            <a:tailEnd/>
          </a:ln>
        </p:spPr>
        <p:txBody>
          <a:bodyPr>
            <a:spAutoFit/>
          </a:bodyP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lgn="ctr">
              <a:spcBef>
                <a:spcPct val="0"/>
              </a:spcBef>
              <a:buClrTx/>
              <a:buSzTx/>
              <a:buFontTx/>
              <a:buNone/>
            </a:pPr>
            <a:r>
              <a:rPr lang="en-US" altLang="zh-CN" sz="1800">
                <a:solidFill>
                  <a:srgbClr val="000000"/>
                </a:solidFill>
              </a:rPr>
              <a:t>Long</a:t>
            </a:r>
          </a:p>
        </p:txBody>
      </p:sp>
      <p:sp>
        <p:nvSpPr>
          <p:cNvPr id="11" name="Text Box 12"/>
          <p:cNvSpPr txBox="1">
            <a:spLocks noChangeArrowheads="1"/>
          </p:cNvSpPr>
          <p:nvPr/>
        </p:nvSpPr>
        <p:spPr bwMode="auto">
          <a:xfrm>
            <a:off x="1763713" y="5805488"/>
            <a:ext cx="1008062" cy="376237"/>
          </a:xfrm>
          <a:prstGeom prst="rect">
            <a:avLst/>
          </a:prstGeom>
          <a:solidFill>
            <a:srgbClr val="FF0000"/>
          </a:solidFill>
          <a:ln w="9525">
            <a:solidFill>
              <a:schemeClr val="tx1"/>
            </a:solidFill>
            <a:miter lim="800000"/>
            <a:headEnd/>
            <a:tailEnd/>
          </a:ln>
        </p:spPr>
        <p:txBody>
          <a:bodyPr>
            <a:spAutoFit/>
          </a:bodyP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lgn="ctr">
              <a:spcBef>
                <a:spcPct val="0"/>
              </a:spcBef>
              <a:buClrTx/>
              <a:buSzTx/>
              <a:buFontTx/>
              <a:buNone/>
            </a:pPr>
            <a:r>
              <a:rPr lang="en-US" altLang="zh-CN" sz="1800">
                <a:solidFill>
                  <a:srgbClr val="FFFFFF"/>
                </a:solidFill>
              </a:rPr>
              <a:t>Short</a:t>
            </a:r>
            <a:r>
              <a:rPr lang="en-US" altLang="zh-CN" sz="1800">
                <a:solidFill>
                  <a:srgbClr val="000000"/>
                </a:solidFill>
              </a:rPr>
              <a:t> </a:t>
            </a:r>
          </a:p>
        </p:txBody>
      </p:sp>
      <p:sp>
        <p:nvSpPr>
          <p:cNvPr id="12" name="Text Box 13"/>
          <p:cNvSpPr txBox="1">
            <a:spLocks noChangeArrowheads="1"/>
          </p:cNvSpPr>
          <p:nvPr/>
        </p:nvSpPr>
        <p:spPr bwMode="auto">
          <a:xfrm>
            <a:off x="4643438" y="5805488"/>
            <a:ext cx="4318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pPr>
            <a:endParaRPr lang="en-US" altLang="zh-CN" sz="1800">
              <a:solidFill>
                <a:srgbClr val="000000"/>
              </a:solidFill>
            </a:endParaRPr>
          </a:p>
        </p:txBody>
      </p:sp>
      <p:cxnSp>
        <p:nvCxnSpPr>
          <p:cNvPr id="15" name="直接箭头连接符 14"/>
          <p:cNvCxnSpPr/>
          <p:nvPr/>
        </p:nvCxnSpPr>
        <p:spPr bwMode="auto">
          <a:xfrm flipH="1">
            <a:off x="2288108" y="5287224"/>
            <a:ext cx="1749738" cy="434096"/>
          </a:xfrm>
          <a:prstGeom prst="straightConnector1">
            <a:avLst/>
          </a:prstGeom>
          <a:solidFill>
            <a:schemeClr val="accent1"/>
          </a:solidFill>
          <a:ln w="38100" cap="flat" cmpd="sng" algn="ctr">
            <a:solidFill>
              <a:srgbClr val="FF0000"/>
            </a:solidFill>
            <a:prstDash val="solid"/>
            <a:round/>
            <a:headEnd type="none" w="med" len="med"/>
            <a:tailEnd type="arrow" w="med" len="med"/>
          </a:ln>
          <a:effectLst/>
        </p:spPr>
      </p:cxnSp>
      <p:cxnSp>
        <p:nvCxnSpPr>
          <p:cNvPr id="17" name="直接箭头连接符 16"/>
          <p:cNvCxnSpPr/>
          <p:nvPr/>
        </p:nvCxnSpPr>
        <p:spPr bwMode="auto">
          <a:xfrm>
            <a:off x="2771776" y="5243952"/>
            <a:ext cx="1266070" cy="477368"/>
          </a:xfrm>
          <a:prstGeom prst="straightConnector1">
            <a:avLst/>
          </a:prstGeom>
          <a:solidFill>
            <a:schemeClr val="accent1"/>
          </a:solidFill>
          <a:ln w="38100" cap="flat" cmpd="sng" algn="ctr">
            <a:solidFill>
              <a:srgbClr val="FF0000"/>
            </a:solidFill>
            <a:prstDash val="solid"/>
            <a:round/>
            <a:headEnd type="none" w="med" len="med"/>
            <a:tailEnd type="arrow" w="med" len="med"/>
          </a:ln>
          <a:effectLst/>
        </p:spPr>
      </p:cxnSp>
    </p:spTree>
    <p:extLst>
      <p:ext uri="{BB962C8B-B14F-4D97-AF65-F5344CB8AC3E}">
        <p14:creationId xmlns:p14="http://schemas.microsoft.com/office/powerpoint/2010/main" val="1416355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SJF Scheduling: Example</a:t>
            </a:r>
            <a:endParaRPr lang="zh-CN" altLang="en-US"/>
          </a:p>
        </p:txBody>
      </p:sp>
      <p:sp>
        <p:nvSpPr>
          <p:cNvPr id="22531" name="内容占位符 2"/>
          <p:cNvSpPr>
            <a:spLocks noGrp="1"/>
          </p:cNvSpPr>
          <p:nvPr>
            <p:ph idx="1"/>
          </p:nvPr>
        </p:nvSpPr>
        <p:spPr>
          <a:xfrm>
            <a:off x="806450" y="4589463"/>
            <a:ext cx="8229600" cy="1174750"/>
          </a:xfrm>
        </p:spPr>
        <p:txBody>
          <a:bodyPr/>
          <a:lstStyle/>
          <a:p>
            <a:r>
              <a:rPr lang="en-US" altLang="zh-CN"/>
              <a:t>Since P2 and P4 have the same burst time, we first schedule P2, then P4</a:t>
            </a:r>
          </a:p>
          <a:p>
            <a:r>
              <a:rPr lang="en-US" altLang="zh-CN"/>
              <a:t>Waiting time for P1=9, P2=1, P3=0, P4=5</a:t>
            </a:r>
          </a:p>
          <a:p>
            <a:r>
              <a:rPr lang="en-US" altLang="zh-CN"/>
              <a:t>Average waiting time: (9+1+0+5)/4=</a:t>
            </a:r>
            <a:r>
              <a:rPr lang="en-US" altLang="zh-CN">
                <a:solidFill>
                  <a:srgbClr val="FF0000"/>
                </a:solidFill>
              </a:rPr>
              <a:t>3.75 </a:t>
            </a:r>
            <a:r>
              <a:rPr lang="en-US" altLang="zh-CN"/>
              <a:t>(better than FCFS and RR)</a:t>
            </a:r>
          </a:p>
          <a:p>
            <a:endParaRPr lang="zh-CN" altLang="en-US"/>
          </a:p>
        </p:txBody>
      </p:sp>
      <p:graphicFrame>
        <p:nvGraphicFramePr>
          <p:cNvPr id="4" name="Group 58"/>
          <p:cNvGraphicFramePr>
            <a:graphicFrameLocks/>
          </p:cNvGraphicFramePr>
          <p:nvPr>
            <p:extLst>
              <p:ext uri="{D42A27DB-BD31-4B8C-83A1-F6EECF244321}">
                <p14:modId xmlns:p14="http://schemas.microsoft.com/office/powerpoint/2010/main" val="2854160274"/>
              </p:ext>
            </p:extLst>
          </p:nvPr>
        </p:nvGraphicFramePr>
        <p:xfrm>
          <a:off x="1219200" y="1412875"/>
          <a:ext cx="6197216" cy="1828800"/>
        </p:xfrm>
        <a:graphic>
          <a:graphicData uri="http://schemas.openxmlformats.org/drawingml/2006/table">
            <a:tbl>
              <a:tblPr/>
              <a:tblGrid>
                <a:gridCol w="2108280">
                  <a:extLst>
                    <a:ext uri="{9D8B030D-6E8A-4147-A177-3AD203B41FA5}">
                      <a16:colId xmlns:a16="http://schemas.microsoft.com/office/drawing/2014/main" val="20000"/>
                    </a:ext>
                  </a:extLst>
                </a:gridCol>
                <a:gridCol w="2044468">
                  <a:extLst>
                    <a:ext uri="{9D8B030D-6E8A-4147-A177-3AD203B41FA5}">
                      <a16:colId xmlns:a16="http://schemas.microsoft.com/office/drawing/2014/main" val="20001"/>
                    </a:ext>
                  </a:extLst>
                </a:gridCol>
                <a:gridCol w="2044468">
                  <a:extLst>
                    <a:ext uri="{9D8B030D-6E8A-4147-A177-3AD203B41FA5}">
                      <a16:colId xmlns:a16="http://schemas.microsoft.com/office/drawing/2014/main" val="20002"/>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3" name="组合 2"/>
          <p:cNvGrpSpPr/>
          <p:nvPr/>
        </p:nvGrpSpPr>
        <p:grpSpPr>
          <a:xfrm>
            <a:off x="4716304" y="3352800"/>
            <a:ext cx="2759770" cy="915158"/>
            <a:chOff x="4716304" y="3352800"/>
            <a:chExt cx="2759770" cy="915158"/>
          </a:xfrm>
        </p:grpSpPr>
        <p:sp>
          <p:nvSpPr>
            <p:cNvPr id="22566" name="Rectangle 59"/>
            <p:cNvSpPr>
              <a:spLocks noChangeArrowheads="1"/>
            </p:cNvSpPr>
            <p:nvPr/>
          </p:nvSpPr>
          <p:spPr bwMode="auto">
            <a:xfrm>
              <a:off x="4716304" y="3738781"/>
              <a:ext cx="2519429" cy="144108"/>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2568" name="Text Box 69"/>
            <p:cNvSpPr txBox="1">
              <a:spLocks noChangeArrowheads="1"/>
            </p:cNvSpPr>
            <p:nvPr/>
          </p:nvSpPr>
          <p:spPr bwMode="auto">
            <a:xfrm>
              <a:off x="7034928" y="3898626"/>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sp>
          <p:nvSpPr>
            <p:cNvPr id="22569" name="Text Box 72"/>
            <p:cNvSpPr txBox="1">
              <a:spLocks noChangeArrowheads="1"/>
            </p:cNvSpPr>
            <p:nvPr/>
          </p:nvSpPr>
          <p:spPr bwMode="auto">
            <a:xfrm>
              <a:off x="5913702" y="3352800"/>
              <a:ext cx="463445"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22554" name="组合 20"/>
          <p:cNvGrpSpPr>
            <a:grpSpLocks/>
          </p:cNvGrpSpPr>
          <p:nvPr/>
        </p:nvGrpSpPr>
        <p:grpSpPr bwMode="auto">
          <a:xfrm>
            <a:off x="1840928" y="3352800"/>
            <a:ext cx="1759641" cy="912813"/>
            <a:chOff x="4176104" y="3352855"/>
            <a:chExt cx="1760461" cy="912128"/>
          </a:xfrm>
        </p:grpSpPr>
        <p:sp>
          <p:nvSpPr>
            <p:cNvPr id="22563" name="Rectangle 62"/>
            <p:cNvSpPr>
              <a:spLocks noChangeArrowheads="1"/>
            </p:cNvSpPr>
            <p:nvPr/>
          </p:nvSpPr>
          <p:spPr bwMode="auto">
            <a:xfrm>
              <a:off x="4176104" y="3738546"/>
              <a:ext cx="1440000" cy="144000"/>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22564" name="Text Box 70"/>
            <p:cNvSpPr txBox="1">
              <a:spLocks noChangeArrowheads="1"/>
            </p:cNvSpPr>
            <p:nvPr/>
          </p:nvSpPr>
          <p:spPr bwMode="auto">
            <a:xfrm>
              <a:off x="5431740" y="3898271"/>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sp>
          <p:nvSpPr>
            <p:cNvPr id="22565" name="Text Box 74"/>
            <p:cNvSpPr txBox="1">
              <a:spLocks noChangeArrowheads="1"/>
            </p:cNvSpPr>
            <p:nvPr/>
          </p:nvSpPr>
          <p:spPr bwMode="auto">
            <a:xfrm>
              <a:off x="4695355"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22556" name="组合 22"/>
          <p:cNvGrpSpPr>
            <a:grpSpLocks/>
          </p:cNvGrpSpPr>
          <p:nvPr/>
        </p:nvGrpSpPr>
        <p:grpSpPr bwMode="auto">
          <a:xfrm>
            <a:off x="3277423" y="3352797"/>
            <a:ext cx="1441066" cy="529626"/>
            <a:chOff x="5976103" y="3352855"/>
            <a:chExt cx="1440000" cy="529229"/>
          </a:xfrm>
        </p:grpSpPr>
        <p:sp>
          <p:nvSpPr>
            <p:cNvPr id="22557" name="Text Box 77"/>
            <p:cNvSpPr txBox="1">
              <a:spLocks noChangeArrowheads="1"/>
            </p:cNvSpPr>
            <p:nvPr/>
          </p:nvSpPr>
          <p:spPr bwMode="auto">
            <a:xfrm>
              <a:off x="6378105"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22558" name="Rectangle 62"/>
            <p:cNvSpPr>
              <a:spLocks noChangeArrowheads="1"/>
            </p:cNvSpPr>
            <p:nvPr/>
          </p:nvSpPr>
          <p:spPr bwMode="auto">
            <a:xfrm>
              <a:off x="5976103" y="3738084"/>
              <a:ext cx="1440000" cy="144000"/>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grpSp>
      <p:sp>
        <p:nvSpPr>
          <p:cNvPr id="23" name="Text Box 70"/>
          <p:cNvSpPr txBox="1">
            <a:spLocks noChangeArrowheads="1"/>
          </p:cNvSpPr>
          <p:nvPr/>
        </p:nvSpPr>
        <p:spPr bwMode="auto">
          <a:xfrm>
            <a:off x="4525984" y="3898626"/>
            <a:ext cx="505199"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9</a:t>
            </a:r>
          </a:p>
        </p:txBody>
      </p:sp>
      <p:grpSp>
        <p:nvGrpSpPr>
          <p:cNvPr id="2" name="组合 1"/>
          <p:cNvGrpSpPr/>
          <p:nvPr/>
        </p:nvGrpSpPr>
        <p:grpSpPr>
          <a:xfrm>
            <a:off x="1287217" y="3352800"/>
            <a:ext cx="892793" cy="912813"/>
            <a:chOff x="1287217" y="3352800"/>
            <a:chExt cx="892793" cy="912813"/>
          </a:xfrm>
        </p:grpSpPr>
        <p:grpSp>
          <p:nvGrpSpPr>
            <p:cNvPr id="22555" name="组合 21"/>
            <p:cNvGrpSpPr>
              <a:grpSpLocks/>
            </p:cNvGrpSpPr>
            <p:nvPr/>
          </p:nvGrpSpPr>
          <p:grpSpPr bwMode="auto">
            <a:xfrm>
              <a:off x="1439462" y="3352800"/>
              <a:ext cx="740548" cy="912813"/>
              <a:chOff x="5576880" y="3352855"/>
              <a:chExt cx="740110" cy="912128"/>
            </a:xfrm>
          </p:grpSpPr>
          <p:sp>
            <p:nvSpPr>
              <p:cNvPr id="8" name="Rectangle 61"/>
              <p:cNvSpPr>
                <a:spLocks noChangeArrowheads="1"/>
              </p:cNvSpPr>
              <p:nvPr/>
            </p:nvSpPr>
            <p:spPr bwMode="auto">
              <a:xfrm>
                <a:off x="5616544" y="3738329"/>
                <a:ext cx="360151" cy="144354"/>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22561" name="Text Box 76"/>
              <p:cNvSpPr txBox="1">
                <a:spLocks noChangeArrowheads="1"/>
              </p:cNvSpPr>
              <p:nvPr/>
            </p:nvSpPr>
            <p:spPr bwMode="auto">
              <a:xfrm>
                <a:off x="5576880"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22562" name="Text Box 70"/>
              <p:cNvSpPr txBox="1">
                <a:spLocks noChangeArrowheads="1"/>
              </p:cNvSpPr>
              <p:nvPr/>
            </p:nvSpPr>
            <p:spPr bwMode="auto">
              <a:xfrm>
                <a:off x="5812165" y="3898271"/>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a:t>
                </a:r>
              </a:p>
            </p:txBody>
          </p:sp>
        </p:grpSp>
        <p:sp>
          <p:nvSpPr>
            <p:cNvPr id="24" name="Text Box 70"/>
            <p:cNvSpPr txBox="1">
              <a:spLocks noChangeArrowheads="1"/>
            </p:cNvSpPr>
            <p:nvPr/>
          </p:nvSpPr>
          <p:spPr bwMode="auto">
            <a:xfrm>
              <a:off x="1287217" y="3889572"/>
              <a:ext cx="505123"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grpSp>
    </p:spTree>
    <p:extLst>
      <p:ext uri="{BB962C8B-B14F-4D97-AF65-F5344CB8AC3E}">
        <p14:creationId xmlns:p14="http://schemas.microsoft.com/office/powerpoint/2010/main" val="1617504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0571" y="277813"/>
            <a:ext cx="8229600" cy="576262"/>
          </a:xfrm>
        </p:spPr>
        <p:txBody>
          <a:bodyPr/>
          <a:lstStyle/>
          <a:p>
            <a:r>
              <a:rPr lang="en-US" altLang="en-US"/>
              <a:t>Shortest-Job-First (SJF) Scheduling</a:t>
            </a:r>
            <a:endParaRPr lang="zh-CN" altLang="en-US"/>
          </a:p>
        </p:txBody>
      </p:sp>
      <p:sp>
        <p:nvSpPr>
          <p:cNvPr id="3" name="内容占位符 2"/>
          <p:cNvSpPr>
            <a:spLocks noGrp="1"/>
          </p:cNvSpPr>
          <p:nvPr>
            <p:ph idx="1"/>
          </p:nvPr>
        </p:nvSpPr>
        <p:spPr/>
        <p:txBody>
          <a:bodyPr/>
          <a:lstStyle/>
          <a:p>
            <a:r>
              <a:rPr lang="en-US" altLang="zh-CN"/>
              <a:t>Associate with each process the length of its next CPU burst.  Use these lengths to schedule the process with the shortest time</a:t>
            </a:r>
          </a:p>
          <a:p>
            <a:endParaRPr lang="en-US" altLang="zh-CN"/>
          </a:p>
          <a:p>
            <a:r>
              <a:rPr lang="en-US" altLang="zh-CN"/>
              <a:t>Two schemes: </a:t>
            </a:r>
          </a:p>
          <a:p>
            <a:pPr lvl="1"/>
            <a:r>
              <a:rPr lang="en-US" altLang="zh-CN"/>
              <a:t>Non-preemptive – once the CPU is allocated to a process, it cannot be preempted until the completion of its current CPU burst</a:t>
            </a:r>
          </a:p>
          <a:p>
            <a:pPr lvl="1"/>
            <a:r>
              <a:rPr lang="en-US" altLang="zh-CN">
                <a:solidFill>
                  <a:srgbClr val="FF0000"/>
                </a:solidFill>
              </a:rPr>
              <a:t>Preemptive</a:t>
            </a:r>
            <a:r>
              <a:rPr lang="en-US" altLang="zh-CN"/>
              <a:t> – if a new process arrives with CPU burst length less than remaining time of current executing process, preempt.  This scheme is also know as the </a:t>
            </a:r>
            <a:r>
              <a:rPr lang="en-US" altLang="zh-CN">
                <a:solidFill>
                  <a:srgbClr val="FF0000"/>
                </a:solidFill>
              </a:rPr>
              <a:t>Shortest-Remaining-Time-First (SRTF)</a:t>
            </a:r>
          </a:p>
          <a:p>
            <a:endParaRPr lang="zh-CN" altLang="en-US"/>
          </a:p>
        </p:txBody>
      </p:sp>
    </p:spTree>
    <p:extLst>
      <p:ext uri="{BB962C8B-B14F-4D97-AF65-F5344CB8AC3E}">
        <p14:creationId xmlns:p14="http://schemas.microsoft.com/office/powerpoint/2010/main" val="3073668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SRTF Scheduling: Example</a:t>
            </a:r>
            <a:endParaRPr lang="zh-CN" altLang="en-US"/>
          </a:p>
        </p:txBody>
      </p:sp>
      <p:graphicFrame>
        <p:nvGraphicFramePr>
          <p:cNvPr id="4" name="Group 58"/>
          <p:cNvGraphicFramePr>
            <a:graphicFrameLocks/>
          </p:cNvGraphicFramePr>
          <p:nvPr>
            <p:extLst>
              <p:ext uri="{D42A27DB-BD31-4B8C-83A1-F6EECF244321}">
                <p14:modId xmlns:p14="http://schemas.microsoft.com/office/powerpoint/2010/main" val="3128758114"/>
              </p:ext>
            </p:extLst>
          </p:nvPr>
        </p:nvGraphicFramePr>
        <p:xfrm>
          <a:off x="612622" y="1412875"/>
          <a:ext cx="7788995" cy="1828800"/>
        </p:xfrm>
        <a:graphic>
          <a:graphicData uri="http://schemas.openxmlformats.org/drawingml/2006/table">
            <a:tbl>
              <a:tblPr/>
              <a:tblGrid>
                <a:gridCol w="1992479">
                  <a:extLst>
                    <a:ext uri="{9D8B030D-6E8A-4147-A177-3AD203B41FA5}">
                      <a16:colId xmlns:a16="http://schemas.microsoft.com/office/drawing/2014/main" val="20000"/>
                    </a:ext>
                  </a:extLst>
                </a:gridCol>
                <a:gridCol w="1932172">
                  <a:extLst>
                    <a:ext uri="{9D8B030D-6E8A-4147-A177-3AD203B41FA5}">
                      <a16:colId xmlns:a16="http://schemas.microsoft.com/office/drawing/2014/main" val="20001"/>
                    </a:ext>
                  </a:extLst>
                </a:gridCol>
                <a:gridCol w="1932172">
                  <a:extLst>
                    <a:ext uri="{9D8B030D-6E8A-4147-A177-3AD203B41FA5}">
                      <a16:colId xmlns:a16="http://schemas.microsoft.com/office/drawing/2014/main" val="20002"/>
                    </a:ext>
                  </a:extLst>
                </a:gridCol>
                <a:gridCol w="193217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Remaining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rgbClr val="FF0000"/>
                          </a:solidFill>
                          <a:effectLst/>
                          <a:latin typeface="Arial" charset="0"/>
                          <a:ea typeface="新細明體" charset="0"/>
                          <a:cs typeface="新細明體" charset="0"/>
                        </a:rPr>
                        <a:t>7</a:t>
                      </a:r>
                      <a:endParaRPr kumimoji="1" lang="en-US" altLang="zh-CN" sz="1800" b="0" i="0" u="none" strike="noStrike" cap="none" normalizeH="0" baseline="0" dirty="0">
                        <a:ln>
                          <a:noFill/>
                        </a:ln>
                        <a:solidFill>
                          <a:srgbClr val="FF0000"/>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bg1">
                              <a:lumMod val="75000"/>
                            </a:schemeClr>
                          </a:solidFill>
                          <a:effectLst/>
                          <a:latin typeface="Arial" charset="0"/>
                          <a:ea typeface="新細明體" charset="0"/>
                          <a:cs typeface="新細明體" charset="0"/>
                        </a:rPr>
                        <a:t>2</a:t>
                      </a:r>
                      <a:endPar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bg1">
                              <a:lumMod val="75000"/>
                            </a:schemeClr>
                          </a:solidFill>
                          <a:effectLst/>
                          <a:latin typeface="Arial" charset="0"/>
                          <a:ea typeface="新細明體" charset="0"/>
                          <a:cs typeface="新細明體" charset="0"/>
                        </a:rPr>
                        <a:t>4</a:t>
                      </a:r>
                      <a:endPar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bg1">
                              <a:lumMod val="75000"/>
                            </a:schemeClr>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30" name="组合 5"/>
          <p:cNvGrpSpPr>
            <a:grpSpLocks/>
          </p:cNvGrpSpPr>
          <p:nvPr/>
        </p:nvGrpSpPr>
        <p:grpSpPr bwMode="auto">
          <a:xfrm>
            <a:off x="1517652" y="3305175"/>
            <a:ext cx="961781" cy="915988"/>
            <a:chOff x="1517968" y="3305694"/>
            <a:chExt cx="961348" cy="914748"/>
          </a:xfrm>
        </p:grpSpPr>
        <p:sp>
          <p:nvSpPr>
            <p:cNvPr id="31"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2"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33"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34"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spTree>
    <p:extLst>
      <p:ext uri="{BB962C8B-B14F-4D97-AF65-F5344CB8AC3E}">
        <p14:creationId xmlns:p14="http://schemas.microsoft.com/office/powerpoint/2010/main" val="53845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SRTF Scheduling: Example</a:t>
            </a:r>
            <a:endParaRPr lang="zh-CN" altLang="en-US"/>
          </a:p>
        </p:txBody>
      </p:sp>
      <p:graphicFrame>
        <p:nvGraphicFramePr>
          <p:cNvPr id="4" name="Group 58"/>
          <p:cNvGraphicFramePr>
            <a:graphicFrameLocks/>
          </p:cNvGraphicFramePr>
          <p:nvPr>
            <p:extLst>
              <p:ext uri="{D42A27DB-BD31-4B8C-83A1-F6EECF244321}">
                <p14:modId xmlns:p14="http://schemas.microsoft.com/office/powerpoint/2010/main" val="3266631123"/>
              </p:ext>
            </p:extLst>
          </p:nvPr>
        </p:nvGraphicFramePr>
        <p:xfrm>
          <a:off x="612622" y="1412875"/>
          <a:ext cx="7788995" cy="1828800"/>
        </p:xfrm>
        <a:graphic>
          <a:graphicData uri="http://schemas.openxmlformats.org/drawingml/2006/table">
            <a:tbl>
              <a:tblPr/>
              <a:tblGrid>
                <a:gridCol w="1992479">
                  <a:extLst>
                    <a:ext uri="{9D8B030D-6E8A-4147-A177-3AD203B41FA5}">
                      <a16:colId xmlns:a16="http://schemas.microsoft.com/office/drawing/2014/main" val="20000"/>
                    </a:ext>
                  </a:extLst>
                </a:gridCol>
                <a:gridCol w="1932172">
                  <a:extLst>
                    <a:ext uri="{9D8B030D-6E8A-4147-A177-3AD203B41FA5}">
                      <a16:colId xmlns:a16="http://schemas.microsoft.com/office/drawing/2014/main" val="20001"/>
                    </a:ext>
                  </a:extLst>
                </a:gridCol>
                <a:gridCol w="1932172">
                  <a:extLst>
                    <a:ext uri="{9D8B030D-6E8A-4147-A177-3AD203B41FA5}">
                      <a16:colId xmlns:a16="http://schemas.microsoft.com/office/drawing/2014/main" val="20002"/>
                    </a:ext>
                  </a:extLst>
                </a:gridCol>
                <a:gridCol w="193217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Remaining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2</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rgbClr val="FF0000"/>
                          </a:solidFill>
                          <a:effectLst/>
                          <a:latin typeface="Arial" charset="0"/>
                          <a:ea typeface="新細明體" charset="0"/>
                          <a:cs typeface="新細明體" charset="0"/>
                        </a:rPr>
                        <a:t>4</a:t>
                      </a:r>
                      <a:endParaRPr kumimoji="1" lang="en-US" altLang="zh-CN" sz="1800" b="0" i="0" u="none" strike="noStrike" cap="none" normalizeH="0" baseline="0" dirty="0">
                        <a:ln>
                          <a:noFill/>
                        </a:ln>
                        <a:solidFill>
                          <a:srgbClr val="FF0000"/>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bg1">
                              <a:lumMod val="75000"/>
                            </a:schemeClr>
                          </a:solidFill>
                          <a:effectLst/>
                          <a:latin typeface="Arial" charset="0"/>
                          <a:ea typeface="新細明體" charset="0"/>
                          <a:cs typeface="新細明體" charset="0"/>
                        </a:rPr>
                        <a:t>4</a:t>
                      </a:r>
                      <a:endPar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bg1">
                              <a:lumMod val="75000"/>
                            </a:schemeClr>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30" name="组合 5"/>
          <p:cNvGrpSpPr>
            <a:grpSpLocks/>
          </p:cNvGrpSpPr>
          <p:nvPr/>
        </p:nvGrpSpPr>
        <p:grpSpPr bwMode="auto">
          <a:xfrm>
            <a:off x="1517652" y="3305175"/>
            <a:ext cx="961781" cy="915988"/>
            <a:chOff x="1517968" y="3305694"/>
            <a:chExt cx="961348" cy="914748"/>
          </a:xfrm>
        </p:grpSpPr>
        <p:sp>
          <p:nvSpPr>
            <p:cNvPr id="31"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2"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33"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34"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5" name="组合 34"/>
          <p:cNvGrpSpPr/>
          <p:nvPr/>
        </p:nvGrpSpPr>
        <p:grpSpPr>
          <a:xfrm>
            <a:off x="2376115" y="3305175"/>
            <a:ext cx="1017257" cy="912813"/>
            <a:chOff x="3100388" y="3305175"/>
            <a:chExt cx="1017257" cy="912813"/>
          </a:xfrm>
        </p:grpSpPr>
        <p:sp>
          <p:nvSpPr>
            <p:cNvPr id="3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38"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sp>
        <p:nvSpPr>
          <p:cNvPr id="47" name="内容占位符 2"/>
          <p:cNvSpPr txBox="1">
            <a:spLocks/>
          </p:cNvSpPr>
          <p:nvPr/>
        </p:nvSpPr>
        <p:spPr bwMode="auto">
          <a:xfrm>
            <a:off x="806450" y="4589463"/>
            <a:ext cx="82296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kern="0"/>
              <a:t>P1 gets preempted at time 2</a:t>
            </a:r>
            <a:endParaRPr lang="zh-CN" altLang="en-US" kern="0"/>
          </a:p>
        </p:txBody>
      </p:sp>
    </p:spTree>
    <p:extLst>
      <p:ext uri="{BB962C8B-B14F-4D97-AF65-F5344CB8AC3E}">
        <p14:creationId xmlns:p14="http://schemas.microsoft.com/office/powerpoint/2010/main" val="56430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SRTF Scheduling: Example</a:t>
            </a:r>
            <a:endParaRPr lang="zh-CN" altLang="en-US"/>
          </a:p>
        </p:txBody>
      </p:sp>
      <p:graphicFrame>
        <p:nvGraphicFramePr>
          <p:cNvPr id="4" name="Group 58"/>
          <p:cNvGraphicFramePr>
            <a:graphicFrameLocks/>
          </p:cNvGraphicFramePr>
          <p:nvPr>
            <p:extLst>
              <p:ext uri="{D42A27DB-BD31-4B8C-83A1-F6EECF244321}">
                <p14:modId xmlns:p14="http://schemas.microsoft.com/office/powerpoint/2010/main" val="1628897977"/>
              </p:ext>
            </p:extLst>
          </p:nvPr>
        </p:nvGraphicFramePr>
        <p:xfrm>
          <a:off x="612622" y="1412875"/>
          <a:ext cx="7788995" cy="1828800"/>
        </p:xfrm>
        <a:graphic>
          <a:graphicData uri="http://schemas.openxmlformats.org/drawingml/2006/table">
            <a:tbl>
              <a:tblPr/>
              <a:tblGrid>
                <a:gridCol w="1992479">
                  <a:extLst>
                    <a:ext uri="{9D8B030D-6E8A-4147-A177-3AD203B41FA5}">
                      <a16:colId xmlns:a16="http://schemas.microsoft.com/office/drawing/2014/main" val="20000"/>
                    </a:ext>
                  </a:extLst>
                </a:gridCol>
                <a:gridCol w="1932172">
                  <a:extLst>
                    <a:ext uri="{9D8B030D-6E8A-4147-A177-3AD203B41FA5}">
                      <a16:colId xmlns:a16="http://schemas.microsoft.com/office/drawing/2014/main" val="20001"/>
                    </a:ext>
                  </a:extLst>
                </a:gridCol>
                <a:gridCol w="1932172">
                  <a:extLst>
                    <a:ext uri="{9D8B030D-6E8A-4147-A177-3AD203B41FA5}">
                      <a16:colId xmlns:a16="http://schemas.microsoft.com/office/drawing/2014/main" val="20002"/>
                    </a:ext>
                  </a:extLst>
                </a:gridCol>
                <a:gridCol w="193217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Remaining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2</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2</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4</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rgbClr val="FF0000"/>
                          </a:solidFill>
                          <a:effectLst/>
                          <a:latin typeface="Arial" charset="0"/>
                          <a:ea typeface="新細明體" charset="0"/>
                          <a:cs typeface="新細明體" charset="0"/>
                        </a:rPr>
                        <a:t>1</a:t>
                      </a:r>
                      <a:endParaRPr kumimoji="1" lang="en-US" altLang="zh-CN" sz="1800" b="0" i="0" u="none" strike="noStrike" cap="none" normalizeH="0" baseline="0" dirty="0">
                        <a:ln>
                          <a:noFill/>
                        </a:ln>
                        <a:solidFill>
                          <a:srgbClr val="FF0000"/>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bg1">
                              <a:lumMod val="75000"/>
                            </a:schemeClr>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bg1">
                            <a:lumMod val="75000"/>
                          </a:schemeClr>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30" name="组合 5"/>
          <p:cNvGrpSpPr>
            <a:grpSpLocks/>
          </p:cNvGrpSpPr>
          <p:nvPr/>
        </p:nvGrpSpPr>
        <p:grpSpPr bwMode="auto">
          <a:xfrm>
            <a:off x="1517652" y="3305175"/>
            <a:ext cx="961781" cy="915988"/>
            <a:chOff x="1517968" y="3305694"/>
            <a:chExt cx="961348" cy="914748"/>
          </a:xfrm>
        </p:grpSpPr>
        <p:sp>
          <p:nvSpPr>
            <p:cNvPr id="31"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2"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33"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34"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5" name="组合 34"/>
          <p:cNvGrpSpPr/>
          <p:nvPr/>
        </p:nvGrpSpPr>
        <p:grpSpPr>
          <a:xfrm>
            <a:off x="2376115" y="3305175"/>
            <a:ext cx="1017257" cy="912813"/>
            <a:chOff x="3100388" y="3305175"/>
            <a:chExt cx="1017257" cy="912813"/>
          </a:xfrm>
        </p:grpSpPr>
        <p:sp>
          <p:nvSpPr>
            <p:cNvPr id="3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38"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9" name="组合 38"/>
          <p:cNvGrpSpPr/>
          <p:nvPr/>
        </p:nvGrpSpPr>
        <p:grpSpPr>
          <a:xfrm>
            <a:off x="3085672" y="3305175"/>
            <a:ext cx="668295" cy="912813"/>
            <a:chOff x="3097102" y="3305175"/>
            <a:chExt cx="668295" cy="912813"/>
          </a:xfrm>
        </p:grpSpPr>
        <p:sp>
          <p:nvSpPr>
            <p:cNvPr id="40"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41"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42"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sp>
        <p:nvSpPr>
          <p:cNvPr id="47" name="内容占位符 2"/>
          <p:cNvSpPr txBox="1">
            <a:spLocks/>
          </p:cNvSpPr>
          <p:nvPr/>
        </p:nvSpPr>
        <p:spPr bwMode="auto">
          <a:xfrm>
            <a:off x="806450" y="4589463"/>
            <a:ext cx="82296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kern="0"/>
              <a:t>P1 gets preempted at time 2</a:t>
            </a:r>
          </a:p>
          <a:p>
            <a:r>
              <a:rPr lang="en-US" altLang="zh-CN" kern="0"/>
              <a:t>P2 gets preempted at time 4</a:t>
            </a:r>
            <a:endParaRPr lang="zh-CN" altLang="en-US" kern="0"/>
          </a:p>
          <a:p>
            <a:endParaRPr lang="zh-CN" altLang="en-US" kern="0"/>
          </a:p>
        </p:txBody>
      </p:sp>
    </p:spTree>
    <p:extLst>
      <p:ext uri="{BB962C8B-B14F-4D97-AF65-F5344CB8AC3E}">
        <p14:creationId xmlns:p14="http://schemas.microsoft.com/office/powerpoint/2010/main" val="412189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SRTF Scheduling: Example</a:t>
            </a:r>
            <a:endParaRPr lang="zh-CN" altLang="en-US"/>
          </a:p>
        </p:txBody>
      </p:sp>
      <p:graphicFrame>
        <p:nvGraphicFramePr>
          <p:cNvPr id="4" name="Group 58"/>
          <p:cNvGraphicFramePr>
            <a:graphicFrameLocks/>
          </p:cNvGraphicFramePr>
          <p:nvPr>
            <p:extLst>
              <p:ext uri="{D42A27DB-BD31-4B8C-83A1-F6EECF244321}">
                <p14:modId xmlns:p14="http://schemas.microsoft.com/office/powerpoint/2010/main" val="3491590555"/>
              </p:ext>
            </p:extLst>
          </p:nvPr>
        </p:nvGraphicFramePr>
        <p:xfrm>
          <a:off x="612622" y="1412875"/>
          <a:ext cx="7788995" cy="1828800"/>
        </p:xfrm>
        <a:graphic>
          <a:graphicData uri="http://schemas.openxmlformats.org/drawingml/2006/table">
            <a:tbl>
              <a:tblPr/>
              <a:tblGrid>
                <a:gridCol w="1992479">
                  <a:extLst>
                    <a:ext uri="{9D8B030D-6E8A-4147-A177-3AD203B41FA5}">
                      <a16:colId xmlns:a16="http://schemas.microsoft.com/office/drawing/2014/main" val="20000"/>
                    </a:ext>
                  </a:extLst>
                </a:gridCol>
                <a:gridCol w="1932172">
                  <a:extLst>
                    <a:ext uri="{9D8B030D-6E8A-4147-A177-3AD203B41FA5}">
                      <a16:colId xmlns:a16="http://schemas.microsoft.com/office/drawing/2014/main" val="20001"/>
                    </a:ext>
                  </a:extLst>
                </a:gridCol>
                <a:gridCol w="1932172">
                  <a:extLst>
                    <a:ext uri="{9D8B030D-6E8A-4147-A177-3AD203B41FA5}">
                      <a16:colId xmlns:a16="http://schemas.microsoft.com/office/drawing/2014/main" val="20002"/>
                    </a:ext>
                  </a:extLst>
                </a:gridCol>
                <a:gridCol w="193217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Remaining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2</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rgbClr val="FF0000"/>
                          </a:solidFill>
                          <a:effectLst/>
                          <a:latin typeface="Arial" charset="0"/>
                          <a:ea typeface="新細明體" charset="0"/>
                          <a:cs typeface="新細明體" charset="0"/>
                        </a:rPr>
                        <a:t>2</a:t>
                      </a:r>
                      <a:endParaRPr kumimoji="1" lang="en-US" altLang="zh-CN" sz="1800" b="0" i="0" u="none" strike="noStrike" cap="none" normalizeH="0" baseline="0" dirty="0">
                        <a:ln>
                          <a:noFill/>
                        </a:ln>
                        <a:solidFill>
                          <a:srgbClr val="FF0000"/>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4</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4</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30" name="组合 5"/>
          <p:cNvGrpSpPr>
            <a:grpSpLocks/>
          </p:cNvGrpSpPr>
          <p:nvPr/>
        </p:nvGrpSpPr>
        <p:grpSpPr bwMode="auto">
          <a:xfrm>
            <a:off x="1517652" y="3305175"/>
            <a:ext cx="961781" cy="915988"/>
            <a:chOff x="1517968" y="3305694"/>
            <a:chExt cx="961348" cy="914748"/>
          </a:xfrm>
        </p:grpSpPr>
        <p:sp>
          <p:nvSpPr>
            <p:cNvPr id="31"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2"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33"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34"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5" name="组合 34"/>
          <p:cNvGrpSpPr/>
          <p:nvPr/>
        </p:nvGrpSpPr>
        <p:grpSpPr>
          <a:xfrm>
            <a:off x="2376115" y="3305175"/>
            <a:ext cx="1017257" cy="912813"/>
            <a:chOff x="3100388" y="3305175"/>
            <a:chExt cx="1017257" cy="912813"/>
          </a:xfrm>
        </p:grpSpPr>
        <p:sp>
          <p:nvSpPr>
            <p:cNvPr id="3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38"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9" name="组合 38"/>
          <p:cNvGrpSpPr/>
          <p:nvPr/>
        </p:nvGrpSpPr>
        <p:grpSpPr>
          <a:xfrm>
            <a:off x="3085672" y="3305175"/>
            <a:ext cx="668295" cy="912813"/>
            <a:chOff x="3097102" y="3305175"/>
            <a:chExt cx="668295" cy="912813"/>
          </a:xfrm>
        </p:grpSpPr>
        <p:sp>
          <p:nvSpPr>
            <p:cNvPr id="40"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41"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42"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43" name="组合 42"/>
          <p:cNvGrpSpPr/>
          <p:nvPr/>
        </p:nvGrpSpPr>
        <p:grpSpPr>
          <a:xfrm>
            <a:off x="3461116" y="3305175"/>
            <a:ext cx="1014219" cy="912813"/>
            <a:chOff x="4900613" y="3305175"/>
            <a:chExt cx="1014219" cy="912813"/>
          </a:xfrm>
        </p:grpSpPr>
        <p:sp>
          <p:nvSpPr>
            <p:cNvPr id="44" name="Text Box 77"/>
            <p:cNvSpPr txBox="1">
              <a:spLocks noChangeArrowheads="1"/>
            </p:cNvSpPr>
            <p:nvPr/>
          </p:nvSpPr>
          <p:spPr bwMode="auto">
            <a:xfrm>
              <a:off x="5057809" y="330517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sp>
          <p:nvSpPr>
            <p:cNvPr id="45" name="Rectangle 62"/>
            <p:cNvSpPr>
              <a:spLocks noChangeArrowheads="1"/>
            </p:cNvSpPr>
            <p:nvPr/>
          </p:nvSpPr>
          <p:spPr bwMode="auto">
            <a:xfrm>
              <a:off x="4900613"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6" name="Text Box 70"/>
            <p:cNvSpPr txBox="1">
              <a:spLocks noChangeArrowheads="1"/>
            </p:cNvSpPr>
            <p:nvPr/>
          </p:nvSpPr>
          <p:spPr bwMode="auto">
            <a:xfrm>
              <a:off x="541000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grpSp>
      <p:sp>
        <p:nvSpPr>
          <p:cNvPr id="47" name="内容占位符 2"/>
          <p:cNvSpPr txBox="1">
            <a:spLocks/>
          </p:cNvSpPr>
          <p:nvPr/>
        </p:nvSpPr>
        <p:spPr bwMode="auto">
          <a:xfrm>
            <a:off x="806450" y="4589463"/>
            <a:ext cx="82296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kern="0"/>
              <a:t>P1 gets preempted at time 2</a:t>
            </a:r>
          </a:p>
          <a:p>
            <a:r>
              <a:rPr lang="en-US" altLang="zh-CN" kern="0"/>
              <a:t>P2 gets preempted at time 4</a:t>
            </a:r>
            <a:endParaRPr lang="zh-CN" altLang="en-US" kern="0"/>
          </a:p>
          <a:p>
            <a:endParaRPr lang="zh-CN" altLang="en-US" kern="0"/>
          </a:p>
        </p:txBody>
      </p:sp>
    </p:spTree>
    <p:extLst>
      <p:ext uri="{BB962C8B-B14F-4D97-AF65-F5344CB8AC3E}">
        <p14:creationId xmlns:p14="http://schemas.microsoft.com/office/powerpoint/2010/main" val="33185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SRTF Scheduling: Example</a:t>
            </a:r>
            <a:endParaRPr lang="zh-CN" altLang="en-US"/>
          </a:p>
        </p:txBody>
      </p:sp>
      <p:graphicFrame>
        <p:nvGraphicFramePr>
          <p:cNvPr id="4" name="Group 58"/>
          <p:cNvGraphicFramePr>
            <a:graphicFrameLocks/>
          </p:cNvGraphicFramePr>
          <p:nvPr>
            <p:extLst>
              <p:ext uri="{D42A27DB-BD31-4B8C-83A1-F6EECF244321}">
                <p14:modId xmlns:p14="http://schemas.microsoft.com/office/powerpoint/2010/main" val="1753743872"/>
              </p:ext>
            </p:extLst>
          </p:nvPr>
        </p:nvGraphicFramePr>
        <p:xfrm>
          <a:off x="612622" y="1412875"/>
          <a:ext cx="7788995" cy="1828800"/>
        </p:xfrm>
        <a:graphic>
          <a:graphicData uri="http://schemas.openxmlformats.org/drawingml/2006/table">
            <a:tbl>
              <a:tblPr/>
              <a:tblGrid>
                <a:gridCol w="1992479">
                  <a:extLst>
                    <a:ext uri="{9D8B030D-6E8A-4147-A177-3AD203B41FA5}">
                      <a16:colId xmlns:a16="http://schemas.microsoft.com/office/drawing/2014/main" val="20000"/>
                    </a:ext>
                  </a:extLst>
                </a:gridCol>
                <a:gridCol w="1932172">
                  <a:extLst>
                    <a:ext uri="{9D8B030D-6E8A-4147-A177-3AD203B41FA5}">
                      <a16:colId xmlns:a16="http://schemas.microsoft.com/office/drawing/2014/main" val="20001"/>
                    </a:ext>
                  </a:extLst>
                </a:gridCol>
                <a:gridCol w="1932172">
                  <a:extLst>
                    <a:ext uri="{9D8B030D-6E8A-4147-A177-3AD203B41FA5}">
                      <a16:colId xmlns:a16="http://schemas.microsoft.com/office/drawing/2014/main" val="20002"/>
                    </a:ext>
                  </a:extLst>
                </a:gridCol>
                <a:gridCol w="193217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Remaining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2</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4</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rgbClr val="FF0000"/>
                          </a:solidFill>
                          <a:effectLst/>
                          <a:latin typeface="Arial" charset="0"/>
                          <a:ea typeface="新細明體" charset="0"/>
                          <a:cs typeface="新細明體" charset="0"/>
                        </a:rPr>
                        <a:t>4</a:t>
                      </a:r>
                      <a:endParaRPr kumimoji="1" lang="en-US" altLang="zh-CN" sz="1800" b="0" i="0" u="none" strike="noStrike" cap="none" normalizeH="0" baseline="0" dirty="0">
                        <a:ln>
                          <a:noFill/>
                        </a:ln>
                        <a:solidFill>
                          <a:srgbClr val="FF0000"/>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30" name="组合 5"/>
          <p:cNvGrpSpPr>
            <a:grpSpLocks/>
          </p:cNvGrpSpPr>
          <p:nvPr/>
        </p:nvGrpSpPr>
        <p:grpSpPr bwMode="auto">
          <a:xfrm>
            <a:off x="1517652" y="3305175"/>
            <a:ext cx="961781" cy="915988"/>
            <a:chOff x="1517968" y="3305694"/>
            <a:chExt cx="961348" cy="914748"/>
          </a:xfrm>
        </p:grpSpPr>
        <p:sp>
          <p:nvSpPr>
            <p:cNvPr id="31"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2"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33"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34"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5" name="组合 34"/>
          <p:cNvGrpSpPr/>
          <p:nvPr/>
        </p:nvGrpSpPr>
        <p:grpSpPr>
          <a:xfrm>
            <a:off x="2376115" y="3305175"/>
            <a:ext cx="1017257" cy="912813"/>
            <a:chOff x="3100388" y="3305175"/>
            <a:chExt cx="1017257" cy="912813"/>
          </a:xfrm>
        </p:grpSpPr>
        <p:sp>
          <p:nvSpPr>
            <p:cNvPr id="3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38"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9" name="组合 38"/>
          <p:cNvGrpSpPr/>
          <p:nvPr/>
        </p:nvGrpSpPr>
        <p:grpSpPr>
          <a:xfrm>
            <a:off x="3085672" y="3305175"/>
            <a:ext cx="668295" cy="912813"/>
            <a:chOff x="3097102" y="3305175"/>
            <a:chExt cx="668295" cy="912813"/>
          </a:xfrm>
        </p:grpSpPr>
        <p:sp>
          <p:nvSpPr>
            <p:cNvPr id="40"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41"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42"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43" name="组合 42"/>
          <p:cNvGrpSpPr/>
          <p:nvPr/>
        </p:nvGrpSpPr>
        <p:grpSpPr>
          <a:xfrm>
            <a:off x="3461116" y="3305175"/>
            <a:ext cx="1014219" cy="912813"/>
            <a:chOff x="4900613" y="3305175"/>
            <a:chExt cx="1014219" cy="912813"/>
          </a:xfrm>
        </p:grpSpPr>
        <p:sp>
          <p:nvSpPr>
            <p:cNvPr id="44" name="Text Box 77"/>
            <p:cNvSpPr txBox="1">
              <a:spLocks noChangeArrowheads="1"/>
            </p:cNvSpPr>
            <p:nvPr/>
          </p:nvSpPr>
          <p:spPr bwMode="auto">
            <a:xfrm>
              <a:off x="5057809" y="330517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sp>
          <p:nvSpPr>
            <p:cNvPr id="45" name="Rectangle 62"/>
            <p:cNvSpPr>
              <a:spLocks noChangeArrowheads="1"/>
            </p:cNvSpPr>
            <p:nvPr/>
          </p:nvSpPr>
          <p:spPr bwMode="auto">
            <a:xfrm>
              <a:off x="4900613"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6" name="Text Box 70"/>
            <p:cNvSpPr txBox="1">
              <a:spLocks noChangeArrowheads="1"/>
            </p:cNvSpPr>
            <p:nvPr/>
          </p:nvSpPr>
          <p:spPr bwMode="auto">
            <a:xfrm>
              <a:off x="541000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grpSp>
      <p:grpSp>
        <p:nvGrpSpPr>
          <p:cNvPr id="56" name="组合 55"/>
          <p:cNvGrpSpPr/>
          <p:nvPr/>
        </p:nvGrpSpPr>
        <p:grpSpPr>
          <a:xfrm>
            <a:off x="4181442" y="3305175"/>
            <a:ext cx="1688589" cy="912813"/>
            <a:chOff x="4900613" y="3305175"/>
            <a:chExt cx="1688589" cy="912813"/>
          </a:xfrm>
        </p:grpSpPr>
        <p:sp>
          <p:nvSpPr>
            <p:cNvPr id="57" name="Text Box 77"/>
            <p:cNvSpPr txBox="1">
              <a:spLocks noChangeArrowheads="1"/>
            </p:cNvSpPr>
            <p:nvPr/>
          </p:nvSpPr>
          <p:spPr bwMode="auto">
            <a:xfrm>
              <a:off x="538165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58" name="Rectangle 62"/>
            <p:cNvSpPr>
              <a:spLocks noChangeArrowheads="1"/>
            </p:cNvSpPr>
            <p:nvPr/>
          </p:nvSpPr>
          <p:spPr bwMode="auto">
            <a:xfrm>
              <a:off x="4900613" y="3690938"/>
              <a:ext cx="144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9" name="Text Box 70"/>
            <p:cNvSpPr txBox="1">
              <a:spLocks noChangeArrowheads="1"/>
            </p:cNvSpPr>
            <p:nvPr/>
          </p:nvSpPr>
          <p:spPr bwMode="auto">
            <a:xfrm>
              <a:off x="608437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grpSp>
      <p:sp>
        <p:nvSpPr>
          <p:cNvPr id="47" name="内容占位符 2"/>
          <p:cNvSpPr txBox="1">
            <a:spLocks/>
          </p:cNvSpPr>
          <p:nvPr/>
        </p:nvSpPr>
        <p:spPr bwMode="auto">
          <a:xfrm>
            <a:off x="806450" y="4589463"/>
            <a:ext cx="82296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kern="0"/>
              <a:t>P1 gets preempted at time 2</a:t>
            </a:r>
          </a:p>
          <a:p>
            <a:r>
              <a:rPr lang="en-US" altLang="zh-CN" kern="0"/>
              <a:t>P2 gets preempted at time 4</a:t>
            </a:r>
            <a:endParaRPr lang="zh-CN" altLang="en-US" kern="0"/>
          </a:p>
          <a:p>
            <a:endParaRPr lang="zh-CN" altLang="en-US" kern="0"/>
          </a:p>
        </p:txBody>
      </p:sp>
    </p:spTree>
    <p:extLst>
      <p:ext uri="{BB962C8B-B14F-4D97-AF65-F5344CB8AC3E}">
        <p14:creationId xmlns:p14="http://schemas.microsoft.com/office/powerpoint/2010/main" val="120319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SRTF Scheduling: Example</a:t>
            </a:r>
            <a:endParaRPr lang="zh-CN" altLang="en-US"/>
          </a:p>
        </p:txBody>
      </p:sp>
      <p:graphicFrame>
        <p:nvGraphicFramePr>
          <p:cNvPr id="4" name="Group 58"/>
          <p:cNvGraphicFramePr>
            <a:graphicFrameLocks/>
          </p:cNvGraphicFramePr>
          <p:nvPr/>
        </p:nvGraphicFramePr>
        <p:xfrm>
          <a:off x="612622" y="1412875"/>
          <a:ext cx="7788995" cy="1828800"/>
        </p:xfrm>
        <a:graphic>
          <a:graphicData uri="http://schemas.openxmlformats.org/drawingml/2006/table">
            <a:tbl>
              <a:tblPr/>
              <a:tblGrid>
                <a:gridCol w="1992479">
                  <a:extLst>
                    <a:ext uri="{9D8B030D-6E8A-4147-A177-3AD203B41FA5}">
                      <a16:colId xmlns:a16="http://schemas.microsoft.com/office/drawing/2014/main" val="20000"/>
                    </a:ext>
                  </a:extLst>
                </a:gridCol>
                <a:gridCol w="1932172">
                  <a:extLst>
                    <a:ext uri="{9D8B030D-6E8A-4147-A177-3AD203B41FA5}">
                      <a16:colId xmlns:a16="http://schemas.microsoft.com/office/drawing/2014/main" val="20001"/>
                    </a:ext>
                  </a:extLst>
                </a:gridCol>
                <a:gridCol w="1932172">
                  <a:extLst>
                    <a:ext uri="{9D8B030D-6E8A-4147-A177-3AD203B41FA5}">
                      <a16:colId xmlns:a16="http://schemas.microsoft.com/office/drawing/2014/main" val="20002"/>
                    </a:ext>
                  </a:extLst>
                </a:gridCol>
                <a:gridCol w="193217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Remaining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rgbClr val="FF0000"/>
                          </a:solidFill>
                          <a:effectLst/>
                          <a:latin typeface="Arial" charset="0"/>
                          <a:ea typeface="新細明體" charset="0"/>
                          <a:cs typeface="新細明體" charset="0"/>
                        </a:rPr>
                        <a:t>0</a:t>
                      </a:r>
                      <a:endParaRPr kumimoji="1" lang="en-US" altLang="zh-CN" sz="1800" b="0" i="0" u="none" strike="noStrike" cap="none" normalizeH="0" baseline="0" dirty="0">
                        <a:ln>
                          <a:noFill/>
                        </a:ln>
                        <a:solidFill>
                          <a:srgbClr val="FF0000"/>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2</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rgbClr val="FF0000"/>
                          </a:solidFill>
                          <a:effectLst/>
                          <a:latin typeface="Arial" charset="0"/>
                          <a:ea typeface="新細明體" charset="0"/>
                          <a:cs typeface="新細明體" charset="0"/>
                        </a:rPr>
                        <a:t>0</a:t>
                      </a:r>
                      <a:endParaRPr kumimoji="1" lang="en-US" altLang="zh-CN" sz="1800" b="0" i="0" u="none" strike="noStrike" cap="none" normalizeH="0" baseline="0" dirty="0">
                        <a:ln>
                          <a:noFill/>
                        </a:ln>
                        <a:solidFill>
                          <a:srgbClr val="FF0000"/>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4</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rgbClr val="FF0000"/>
                          </a:solidFill>
                          <a:effectLst/>
                          <a:latin typeface="Arial" charset="0"/>
                          <a:ea typeface="新細明體" charset="0"/>
                          <a:cs typeface="新細明體" charset="0"/>
                        </a:rPr>
                        <a:t>0</a:t>
                      </a:r>
                      <a:endParaRPr kumimoji="1" lang="en-US" altLang="zh-CN" sz="1800" b="0" i="0" u="none" strike="noStrike" cap="none" normalizeH="0" baseline="0" dirty="0">
                        <a:ln>
                          <a:noFill/>
                        </a:ln>
                        <a:solidFill>
                          <a:srgbClr val="FF0000"/>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rgbClr val="FF0000"/>
                          </a:solidFill>
                          <a:effectLst/>
                          <a:latin typeface="Arial" charset="0"/>
                          <a:ea typeface="新細明體" charset="0"/>
                          <a:cs typeface="新細明體" charset="0"/>
                        </a:rPr>
                        <a:t>0</a:t>
                      </a:r>
                      <a:endParaRPr kumimoji="1" lang="en-US" altLang="zh-CN" sz="1800" b="0" i="0" u="none" strike="noStrike" cap="none" normalizeH="0" baseline="0" dirty="0">
                        <a:ln>
                          <a:noFill/>
                        </a:ln>
                        <a:solidFill>
                          <a:srgbClr val="FF0000"/>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30" name="组合 5"/>
          <p:cNvGrpSpPr>
            <a:grpSpLocks/>
          </p:cNvGrpSpPr>
          <p:nvPr/>
        </p:nvGrpSpPr>
        <p:grpSpPr bwMode="auto">
          <a:xfrm>
            <a:off x="1517652" y="3305175"/>
            <a:ext cx="961781" cy="915988"/>
            <a:chOff x="1517968" y="3305694"/>
            <a:chExt cx="961348" cy="914748"/>
          </a:xfrm>
        </p:grpSpPr>
        <p:sp>
          <p:nvSpPr>
            <p:cNvPr id="31"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2"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33"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34"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5" name="组合 34"/>
          <p:cNvGrpSpPr/>
          <p:nvPr/>
        </p:nvGrpSpPr>
        <p:grpSpPr>
          <a:xfrm>
            <a:off x="2376115" y="3305175"/>
            <a:ext cx="1017257" cy="912813"/>
            <a:chOff x="3100388" y="3305175"/>
            <a:chExt cx="1017257" cy="912813"/>
          </a:xfrm>
        </p:grpSpPr>
        <p:sp>
          <p:nvSpPr>
            <p:cNvPr id="3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38"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9" name="组合 38"/>
          <p:cNvGrpSpPr/>
          <p:nvPr/>
        </p:nvGrpSpPr>
        <p:grpSpPr>
          <a:xfrm>
            <a:off x="3085672" y="3305175"/>
            <a:ext cx="668295" cy="912813"/>
            <a:chOff x="3097102" y="3305175"/>
            <a:chExt cx="668295" cy="912813"/>
          </a:xfrm>
        </p:grpSpPr>
        <p:sp>
          <p:nvSpPr>
            <p:cNvPr id="40"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41"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42"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43" name="组合 42"/>
          <p:cNvGrpSpPr/>
          <p:nvPr/>
        </p:nvGrpSpPr>
        <p:grpSpPr>
          <a:xfrm>
            <a:off x="3461116" y="3305175"/>
            <a:ext cx="1014219" cy="912813"/>
            <a:chOff x="4900613" y="3305175"/>
            <a:chExt cx="1014219" cy="912813"/>
          </a:xfrm>
        </p:grpSpPr>
        <p:sp>
          <p:nvSpPr>
            <p:cNvPr id="44" name="Text Box 77"/>
            <p:cNvSpPr txBox="1">
              <a:spLocks noChangeArrowheads="1"/>
            </p:cNvSpPr>
            <p:nvPr/>
          </p:nvSpPr>
          <p:spPr bwMode="auto">
            <a:xfrm>
              <a:off x="5057809" y="330517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sp>
          <p:nvSpPr>
            <p:cNvPr id="45" name="Rectangle 62"/>
            <p:cNvSpPr>
              <a:spLocks noChangeArrowheads="1"/>
            </p:cNvSpPr>
            <p:nvPr/>
          </p:nvSpPr>
          <p:spPr bwMode="auto">
            <a:xfrm>
              <a:off x="4900613"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6" name="Text Box 70"/>
            <p:cNvSpPr txBox="1">
              <a:spLocks noChangeArrowheads="1"/>
            </p:cNvSpPr>
            <p:nvPr/>
          </p:nvSpPr>
          <p:spPr bwMode="auto">
            <a:xfrm>
              <a:off x="541000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grpSp>
      <p:grpSp>
        <p:nvGrpSpPr>
          <p:cNvPr id="56" name="组合 55"/>
          <p:cNvGrpSpPr/>
          <p:nvPr/>
        </p:nvGrpSpPr>
        <p:grpSpPr>
          <a:xfrm>
            <a:off x="4181442" y="3305175"/>
            <a:ext cx="1688589" cy="912813"/>
            <a:chOff x="4900613" y="3305175"/>
            <a:chExt cx="1688589" cy="912813"/>
          </a:xfrm>
        </p:grpSpPr>
        <p:sp>
          <p:nvSpPr>
            <p:cNvPr id="57" name="Text Box 77"/>
            <p:cNvSpPr txBox="1">
              <a:spLocks noChangeArrowheads="1"/>
            </p:cNvSpPr>
            <p:nvPr/>
          </p:nvSpPr>
          <p:spPr bwMode="auto">
            <a:xfrm>
              <a:off x="538165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58" name="Rectangle 62"/>
            <p:cNvSpPr>
              <a:spLocks noChangeArrowheads="1"/>
            </p:cNvSpPr>
            <p:nvPr/>
          </p:nvSpPr>
          <p:spPr bwMode="auto">
            <a:xfrm>
              <a:off x="4900613" y="3690938"/>
              <a:ext cx="144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9" name="Text Box 70"/>
            <p:cNvSpPr txBox="1">
              <a:spLocks noChangeArrowheads="1"/>
            </p:cNvSpPr>
            <p:nvPr/>
          </p:nvSpPr>
          <p:spPr bwMode="auto">
            <a:xfrm>
              <a:off x="608437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grpSp>
      <p:grpSp>
        <p:nvGrpSpPr>
          <p:cNvPr id="65" name="组合 5"/>
          <p:cNvGrpSpPr>
            <a:grpSpLocks/>
          </p:cNvGrpSpPr>
          <p:nvPr/>
        </p:nvGrpSpPr>
        <p:grpSpPr bwMode="auto">
          <a:xfrm>
            <a:off x="5626580" y="3304563"/>
            <a:ext cx="2008342" cy="919297"/>
            <a:chOff x="1656080" y="3305694"/>
            <a:chExt cx="2007443" cy="918053"/>
          </a:xfrm>
        </p:grpSpPr>
        <p:sp>
          <p:nvSpPr>
            <p:cNvPr id="66" name="Rectangle 59"/>
            <p:cNvSpPr>
              <a:spLocks noChangeArrowheads="1"/>
            </p:cNvSpPr>
            <p:nvPr/>
          </p:nvSpPr>
          <p:spPr bwMode="auto">
            <a:xfrm>
              <a:off x="1656080" y="3691385"/>
              <a:ext cx="1799195"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67" name="Text Box 69"/>
            <p:cNvSpPr txBox="1">
              <a:spLocks noChangeArrowheads="1"/>
            </p:cNvSpPr>
            <p:nvPr/>
          </p:nvSpPr>
          <p:spPr bwMode="auto">
            <a:xfrm>
              <a:off x="3222575" y="3854915"/>
              <a:ext cx="4409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sp>
          <p:nvSpPr>
            <p:cNvPr id="68" name="Text Box 72"/>
            <p:cNvSpPr txBox="1">
              <a:spLocks noChangeArrowheads="1"/>
            </p:cNvSpPr>
            <p:nvPr/>
          </p:nvSpPr>
          <p:spPr bwMode="auto">
            <a:xfrm>
              <a:off x="2335806"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sp>
        <p:nvSpPr>
          <p:cNvPr id="47" name="内容占位符 2"/>
          <p:cNvSpPr txBox="1">
            <a:spLocks/>
          </p:cNvSpPr>
          <p:nvPr/>
        </p:nvSpPr>
        <p:spPr bwMode="auto">
          <a:xfrm>
            <a:off x="806450" y="4589463"/>
            <a:ext cx="82296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CN" kern="0"/>
              <a:t>P1 gets preempted at time 2</a:t>
            </a:r>
          </a:p>
          <a:p>
            <a:r>
              <a:rPr lang="en-US" altLang="zh-CN" kern="0"/>
              <a:t>P2 gets preempted at time 4</a:t>
            </a:r>
            <a:endParaRPr lang="zh-CN" altLang="en-US" kern="0"/>
          </a:p>
          <a:p>
            <a:endParaRPr lang="zh-CN" altLang="en-US" kern="0"/>
          </a:p>
        </p:txBody>
      </p:sp>
    </p:spTree>
    <p:extLst>
      <p:ext uri="{BB962C8B-B14F-4D97-AF65-F5344CB8AC3E}">
        <p14:creationId xmlns:p14="http://schemas.microsoft.com/office/powerpoint/2010/main" val="1991279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SRTF Scheduling: Example</a:t>
            </a:r>
            <a:endParaRPr lang="zh-CN" altLang="en-US"/>
          </a:p>
        </p:txBody>
      </p:sp>
      <p:sp>
        <p:nvSpPr>
          <p:cNvPr id="22531" name="内容占位符 2"/>
          <p:cNvSpPr>
            <a:spLocks noGrp="1"/>
          </p:cNvSpPr>
          <p:nvPr>
            <p:ph idx="1"/>
          </p:nvPr>
        </p:nvSpPr>
        <p:spPr>
          <a:xfrm>
            <a:off x="806450" y="4589463"/>
            <a:ext cx="8229600" cy="1174750"/>
          </a:xfrm>
        </p:spPr>
        <p:txBody>
          <a:bodyPr/>
          <a:lstStyle/>
          <a:p>
            <a:r>
              <a:rPr lang="en-US" altLang="zh-CN"/>
              <a:t>Waiting time for P1=(11-2)=9, P2=1, P3=0, P4=(7-5)=2</a:t>
            </a:r>
          </a:p>
          <a:p>
            <a:r>
              <a:rPr lang="en-US" altLang="zh-CN"/>
              <a:t>Average waiting time: (9+1+0+2)/4=</a:t>
            </a:r>
            <a:r>
              <a:rPr lang="en-US" altLang="zh-CN">
                <a:solidFill>
                  <a:srgbClr val="FF0000"/>
                </a:solidFill>
              </a:rPr>
              <a:t>3 </a:t>
            </a:r>
            <a:r>
              <a:rPr lang="en-US" altLang="zh-CN"/>
              <a:t>(better than SJF, 3.75)</a:t>
            </a:r>
          </a:p>
          <a:p>
            <a:endParaRPr lang="zh-CN" altLang="en-US"/>
          </a:p>
        </p:txBody>
      </p:sp>
      <p:graphicFrame>
        <p:nvGraphicFramePr>
          <p:cNvPr id="4" name="Group 58"/>
          <p:cNvGraphicFramePr>
            <a:graphicFrameLocks/>
          </p:cNvGraphicFramePr>
          <p:nvPr>
            <p:extLst>
              <p:ext uri="{D42A27DB-BD31-4B8C-83A1-F6EECF244321}">
                <p14:modId xmlns:p14="http://schemas.microsoft.com/office/powerpoint/2010/main" val="2409833816"/>
              </p:ext>
            </p:extLst>
          </p:nvPr>
        </p:nvGraphicFramePr>
        <p:xfrm>
          <a:off x="612622" y="1412875"/>
          <a:ext cx="7788995" cy="1828800"/>
        </p:xfrm>
        <a:graphic>
          <a:graphicData uri="http://schemas.openxmlformats.org/drawingml/2006/table">
            <a:tbl>
              <a:tblPr/>
              <a:tblGrid>
                <a:gridCol w="1992479">
                  <a:extLst>
                    <a:ext uri="{9D8B030D-6E8A-4147-A177-3AD203B41FA5}">
                      <a16:colId xmlns:a16="http://schemas.microsoft.com/office/drawing/2014/main" val="20000"/>
                    </a:ext>
                  </a:extLst>
                </a:gridCol>
                <a:gridCol w="1932172">
                  <a:extLst>
                    <a:ext uri="{9D8B030D-6E8A-4147-A177-3AD203B41FA5}">
                      <a16:colId xmlns:a16="http://schemas.microsoft.com/office/drawing/2014/main" val="20001"/>
                    </a:ext>
                  </a:extLst>
                </a:gridCol>
                <a:gridCol w="1932172">
                  <a:extLst>
                    <a:ext uri="{9D8B030D-6E8A-4147-A177-3AD203B41FA5}">
                      <a16:colId xmlns:a16="http://schemas.microsoft.com/office/drawing/2014/main" val="20002"/>
                    </a:ext>
                  </a:extLst>
                </a:gridCol>
                <a:gridCol w="193217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Remaining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2</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4</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5</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30" name="组合 5"/>
          <p:cNvGrpSpPr>
            <a:grpSpLocks/>
          </p:cNvGrpSpPr>
          <p:nvPr/>
        </p:nvGrpSpPr>
        <p:grpSpPr bwMode="auto">
          <a:xfrm>
            <a:off x="1517652" y="3305175"/>
            <a:ext cx="961781" cy="915988"/>
            <a:chOff x="1517968" y="3305694"/>
            <a:chExt cx="961348" cy="914748"/>
          </a:xfrm>
        </p:grpSpPr>
        <p:sp>
          <p:nvSpPr>
            <p:cNvPr id="31" name="Rectangle 59"/>
            <p:cNvSpPr>
              <a:spLocks noChangeArrowheads="1"/>
            </p:cNvSpPr>
            <p:nvPr/>
          </p:nvSpPr>
          <p:spPr bwMode="auto">
            <a:xfrm>
              <a:off x="1656080" y="3691385"/>
              <a:ext cx="719678"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2" name="Text Box 65"/>
            <p:cNvSpPr txBox="1">
              <a:spLocks noChangeArrowheads="1"/>
            </p:cNvSpPr>
            <p:nvPr/>
          </p:nvSpPr>
          <p:spPr bwMode="auto">
            <a:xfrm>
              <a:off x="1517968" y="385111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sp>
          <p:nvSpPr>
            <p:cNvPr id="33" name="Text Box 69"/>
            <p:cNvSpPr txBox="1">
              <a:spLocks noChangeArrowheads="1"/>
            </p:cNvSpPr>
            <p:nvPr/>
          </p:nvSpPr>
          <p:spPr bwMode="auto">
            <a:xfrm>
              <a:off x="2166410" y="385111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2</a:t>
              </a:r>
            </a:p>
          </p:txBody>
        </p:sp>
        <p:sp>
          <p:nvSpPr>
            <p:cNvPr id="34" name="Text Box 72"/>
            <p:cNvSpPr txBox="1">
              <a:spLocks noChangeArrowheads="1"/>
            </p:cNvSpPr>
            <p:nvPr/>
          </p:nvSpPr>
          <p:spPr bwMode="auto">
            <a:xfrm>
              <a:off x="1816609"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35" name="组合 34"/>
          <p:cNvGrpSpPr/>
          <p:nvPr/>
        </p:nvGrpSpPr>
        <p:grpSpPr>
          <a:xfrm>
            <a:off x="2376115" y="3305175"/>
            <a:ext cx="1017257" cy="912813"/>
            <a:chOff x="3100388" y="3305175"/>
            <a:chExt cx="1017257" cy="912813"/>
          </a:xfrm>
        </p:grpSpPr>
        <p:sp>
          <p:nvSpPr>
            <p:cNvPr id="36" name="Rectangle 62"/>
            <p:cNvSpPr>
              <a:spLocks noChangeArrowheads="1"/>
            </p:cNvSpPr>
            <p:nvPr/>
          </p:nvSpPr>
          <p:spPr bwMode="auto">
            <a:xfrm>
              <a:off x="3100388"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37" name="Text Box 70"/>
            <p:cNvSpPr txBox="1">
              <a:spLocks noChangeArrowheads="1"/>
            </p:cNvSpPr>
            <p:nvPr/>
          </p:nvSpPr>
          <p:spPr bwMode="auto">
            <a:xfrm>
              <a:off x="3612820"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38" name="Text Box 74"/>
            <p:cNvSpPr txBox="1">
              <a:spLocks noChangeArrowheads="1"/>
            </p:cNvSpPr>
            <p:nvPr/>
          </p:nvSpPr>
          <p:spPr bwMode="auto">
            <a:xfrm>
              <a:off x="3221150"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grpSp>
      <p:grpSp>
        <p:nvGrpSpPr>
          <p:cNvPr id="39" name="组合 38"/>
          <p:cNvGrpSpPr/>
          <p:nvPr/>
        </p:nvGrpSpPr>
        <p:grpSpPr>
          <a:xfrm>
            <a:off x="3085672" y="3305175"/>
            <a:ext cx="668295" cy="912813"/>
            <a:chOff x="3097102" y="3305175"/>
            <a:chExt cx="668295" cy="912813"/>
          </a:xfrm>
        </p:grpSpPr>
        <p:sp>
          <p:nvSpPr>
            <p:cNvPr id="40" name="Rectangle 61"/>
            <p:cNvSpPr>
              <a:spLocks noChangeArrowheads="1"/>
            </p:cNvSpPr>
            <p:nvPr/>
          </p:nvSpPr>
          <p:spPr bwMode="auto">
            <a:xfrm>
              <a:off x="3109802" y="3690938"/>
              <a:ext cx="360363"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41" name="Text Box 76"/>
            <p:cNvSpPr txBox="1">
              <a:spLocks noChangeArrowheads="1"/>
            </p:cNvSpPr>
            <p:nvPr/>
          </p:nvSpPr>
          <p:spPr bwMode="auto">
            <a:xfrm>
              <a:off x="3097102"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42" name="Text Box 70"/>
            <p:cNvSpPr txBox="1">
              <a:spLocks noChangeArrowheads="1"/>
            </p:cNvSpPr>
            <p:nvPr/>
          </p:nvSpPr>
          <p:spPr bwMode="auto">
            <a:xfrm>
              <a:off x="3260572"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43" name="组合 42"/>
          <p:cNvGrpSpPr/>
          <p:nvPr/>
        </p:nvGrpSpPr>
        <p:grpSpPr>
          <a:xfrm>
            <a:off x="3461116" y="3305175"/>
            <a:ext cx="1014219" cy="912813"/>
            <a:chOff x="4900613" y="3305175"/>
            <a:chExt cx="1014219" cy="912813"/>
          </a:xfrm>
        </p:grpSpPr>
        <p:sp>
          <p:nvSpPr>
            <p:cNvPr id="44" name="Text Box 77"/>
            <p:cNvSpPr txBox="1">
              <a:spLocks noChangeArrowheads="1"/>
            </p:cNvSpPr>
            <p:nvPr/>
          </p:nvSpPr>
          <p:spPr bwMode="auto">
            <a:xfrm>
              <a:off x="5057809" y="330517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sp>
          <p:nvSpPr>
            <p:cNvPr id="45" name="Rectangle 62"/>
            <p:cNvSpPr>
              <a:spLocks noChangeArrowheads="1"/>
            </p:cNvSpPr>
            <p:nvPr/>
          </p:nvSpPr>
          <p:spPr bwMode="auto">
            <a:xfrm>
              <a:off x="4900613" y="3690938"/>
              <a:ext cx="720000" cy="144462"/>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6" name="Text Box 70"/>
            <p:cNvSpPr txBox="1">
              <a:spLocks noChangeArrowheads="1"/>
            </p:cNvSpPr>
            <p:nvPr/>
          </p:nvSpPr>
          <p:spPr bwMode="auto">
            <a:xfrm>
              <a:off x="541000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7</a:t>
              </a:r>
            </a:p>
          </p:txBody>
        </p:sp>
      </p:grpSp>
      <p:grpSp>
        <p:nvGrpSpPr>
          <p:cNvPr id="56" name="组合 55"/>
          <p:cNvGrpSpPr/>
          <p:nvPr/>
        </p:nvGrpSpPr>
        <p:grpSpPr>
          <a:xfrm>
            <a:off x="4181442" y="3305175"/>
            <a:ext cx="1688589" cy="912813"/>
            <a:chOff x="4900613" y="3305175"/>
            <a:chExt cx="1688589" cy="912813"/>
          </a:xfrm>
        </p:grpSpPr>
        <p:sp>
          <p:nvSpPr>
            <p:cNvPr id="57" name="Text Box 77"/>
            <p:cNvSpPr txBox="1">
              <a:spLocks noChangeArrowheads="1"/>
            </p:cNvSpPr>
            <p:nvPr/>
          </p:nvSpPr>
          <p:spPr bwMode="auto">
            <a:xfrm>
              <a:off x="5381659" y="33051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58" name="Rectangle 62"/>
            <p:cNvSpPr>
              <a:spLocks noChangeArrowheads="1"/>
            </p:cNvSpPr>
            <p:nvPr/>
          </p:nvSpPr>
          <p:spPr bwMode="auto">
            <a:xfrm>
              <a:off x="4900613" y="3690938"/>
              <a:ext cx="1440000" cy="144462"/>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9" name="Text Box 70"/>
            <p:cNvSpPr txBox="1">
              <a:spLocks noChangeArrowheads="1"/>
            </p:cNvSpPr>
            <p:nvPr/>
          </p:nvSpPr>
          <p:spPr bwMode="auto">
            <a:xfrm>
              <a:off x="6084377" y="3851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11</a:t>
              </a:r>
            </a:p>
          </p:txBody>
        </p:sp>
      </p:grpSp>
      <p:grpSp>
        <p:nvGrpSpPr>
          <p:cNvPr id="65" name="组合 5"/>
          <p:cNvGrpSpPr>
            <a:grpSpLocks/>
          </p:cNvGrpSpPr>
          <p:nvPr/>
        </p:nvGrpSpPr>
        <p:grpSpPr bwMode="auto">
          <a:xfrm>
            <a:off x="5626580" y="3304563"/>
            <a:ext cx="2008342" cy="919297"/>
            <a:chOff x="1656080" y="3305694"/>
            <a:chExt cx="2007443" cy="918053"/>
          </a:xfrm>
        </p:grpSpPr>
        <p:sp>
          <p:nvSpPr>
            <p:cNvPr id="66" name="Rectangle 59"/>
            <p:cNvSpPr>
              <a:spLocks noChangeArrowheads="1"/>
            </p:cNvSpPr>
            <p:nvPr/>
          </p:nvSpPr>
          <p:spPr bwMode="auto">
            <a:xfrm>
              <a:off x="1656080" y="3691385"/>
              <a:ext cx="1799195" cy="144000"/>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67" name="Text Box 69"/>
            <p:cNvSpPr txBox="1">
              <a:spLocks noChangeArrowheads="1"/>
            </p:cNvSpPr>
            <p:nvPr/>
          </p:nvSpPr>
          <p:spPr bwMode="auto">
            <a:xfrm>
              <a:off x="3222575" y="3854915"/>
              <a:ext cx="440948" cy="36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sp>
          <p:nvSpPr>
            <p:cNvPr id="68" name="Text Box 72"/>
            <p:cNvSpPr txBox="1">
              <a:spLocks noChangeArrowheads="1"/>
            </p:cNvSpPr>
            <p:nvPr/>
          </p:nvSpPr>
          <p:spPr bwMode="auto">
            <a:xfrm>
              <a:off x="2335806" y="3305694"/>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spTree>
    <p:extLst>
      <p:ext uri="{BB962C8B-B14F-4D97-AF65-F5344CB8AC3E}">
        <p14:creationId xmlns:p14="http://schemas.microsoft.com/office/powerpoint/2010/main" val="315845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B158D3E-F47A-420F-A18A-9F1377231116}"/>
              </a:ext>
            </a:extLst>
          </p:cNvPr>
          <p:cNvSpPr>
            <a:spLocks noGrp="1" noChangeArrowheads="1"/>
          </p:cNvSpPr>
          <p:nvPr>
            <p:ph type="title"/>
          </p:nvPr>
        </p:nvSpPr>
        <p:spPr>
          <a:xfrm>
            <a:off x="457200" y="201613"/>
            <a:ext cx="8229600" cy="576262"/>
          </a:xfrm>
        </p:spPr>
        <p:txBody>
          <a:bodyPr/>
          <a:lstStyle/>
          <a:p>
            <a:pPr eaLnBrk="1" hangingPunct="1"/>
            <a:r>
              <a:rPr lang="en-US" altLang="en-US"/>
              <a:t>Pthreads</a:t>
            </a:r>
          </a:p>
        </p:txBody>
      </p:sp>
      <p:sp>
        <p:nvSpPr>
          <p:cNvPr id="29699" name="Rectangle 3">
            <a:extLst>
              <a:ext uri="{FF2B5EF4-FFF2-40B4-BE49-F238E27FC236}">
                <a16:creationId xmlns:a16="http://schemas.microsoft.com/office/drawing/2014/main" id="{4F422A4F-24C8-497B-9027-FC48BC96E575}"/>
              </a:ext>
            </a:extLst>
          </p:cNvPr>
          <p:cNvSpPr>
            <a:spLocks noGrp="1" noChangeArrowheads="1"/>
          </p:cNvSpPr>
          <p:nvPr>
            <p:ph type="body" idx="1"/>
          </p:nvPr>
        </p:nvSpPr>
        <p:spPr>
          <a:xfrm>
            <a:off x="406400" y="1019175"/>
            <a:ext cx="8128000" cy="5330825"/>
          </a:xfrm>
        </p:spPr>
        <p:txBody>
          <a:bodyPr/>
          <a:lstStyle/>
          <a:p>
            <a:r>
              <a:rPr lang="en-US" altLang="en-US" b="1" dirty="0" err="1">
                <a:solidFill>
                  <a:srgbClr val="3366FF"/>
                </a:solidFill>
              </a:rPr>
              <a:t>Pthreads</a:t>
            </a:r>
            <a:r>
              <a:rPr lang="en-HK" altLang="en-US" dirty="0"/>
              <a:t> - POSIX standard (IEEE 1003.1c) defining an API for thread creation and synchronization. This is a </a:t>
            </a:r>
            <a:r>
              <a:rPr lang="en-HK" altLang="en-US" b="1" i="1" dirty="0"/>
              <a:t>specification</a:t>
            </a:r>
            <a:r>
              <a:rPr lang="en-HK" altLang="en-US" dirty="0"/>
              <a:t> for thread behaviour, not an </a:t>
            </a:r>
            <a:r>
              <a:rPr lang="en-HK" altLang="en-US" b="1" i="1" dirty="0"/>
              <a:t>implementation</a:t>
            </a:r>
            <a:r>
              <a:rPr lang="en-HK" altLang="en-US" dirty="0"/>
              <a:t>. Different Unix-like OS implements this differently</a:t>
            </a:r>
            <a:endParaRPr lang="en-US" altLang="en-US" dirty="0"/>
          </a:p>
          <a:p>
            <a:r>
              <a:rPr lang="en-HK" altLang="en-US" dirty="0"/>
              <a:t>The C program shown next demonstrates the basic </a:t>
            </a:r>
            <a:r>
              <a:rPr lang="en-HK" altLang="en-US" dirty="0" err="1"/>
              <a:t>Pthreads</a:t>
            </a:r>
            <a:r>
              <a:rPr lang="en-HK" altLang="en-US" dirty="0"/>
              <a:t> API for constructing a multithreaded program that calculates the summation of a non-negative integer in a separate thread. </a:t>
            </a:r>
          </a:p>
          <a:p>
            <a:r>
              <a:rPr lang="en-HK" altLang="en-US" dirty="0"/>
              <a:t>In this </a:t>
            </a:r>
            <a:r>
              <a:rPr lang="en-HK" altLang="en-US" dirty="0" err="1"/>
              <a:t>Pthreads</a:t>
            </a:r>
            <a:r>
              <a:rPr lang="en-HK" altLang="en-US" dirty="0"/>
              <a:t> program, separate threads begin execution in a specified function - the </a:t>
            </a:r>
            <a:r>
              <a:rPr lang="en-HK" altLang="en-US" sz="2000" b="1" dirty="0">
                <a:latin typeface="Courier" pitchFamily="2" charset="0"/>
                <a:cs typeface="Courier New" panose="02070309020205020404" pitchFamily="49" charset="0"/>
              </a:rPr>
              <a:t>runner()</a:t>
            </a:r>
            <a:r>
              <a:rPr lang="en-HK" altLang="en-US" dirty="0"/>
              <a:t> function</a:t>
            </a:r>
          </a:p>
          <a:p>
            <a:pPr lvl="1"/>
            <a:r>
              <a:rPr lang="en-HK" altLang="en-US" sz="1600" dirty="0"/>
              <a:t>When this program begins, a single thread of control (the parent thread) begins in </a:t>
            </a:r>
            <a:r>
              <a:rPr lang="en-HK" altLang="en-US" sz="1600" b="1" dirty="0">
                <a:latin typeface="Courier" pitchFamily="2" charset="0"/>
              </a:rPr>
              <a:t>main()</a:t>
            </a:r>
            <a:r>
              <a:rPr lang="en-HK" altLang="en-US" sz="1600" dirty="0"/>
              <a:t>. After some initialization, </a:t>
            </a:r>
            <a:r>
              <a:rPr lang="en-HK" altLang="en-US" sz="1600" b="1" dirty="0">
                <a:latin typeface="Courier" pitchFamily="2" charset="0"/>
              </a:rPr>
              <a:t>main()</a:t>
            </a:r>
            <a:r>
              <a:rPr lang="en-HK" altLang="en-US" sz="1600" dirty="0"/>
              <a:t> creates a second thread (the child thread) </a:t>
            </a:r>
            <a:r>
              <a:rPr lang="en-US" altLang="zh-CN" sz="1600" dirty="0"/>
              <a:t>running </a:t>
            </a:r>
            <a:r>
              <a:rPr lang="en-HK" altLang="en-US" sz="1600" b="1" dirty="0">
                <a:latin typeface="Courier" pitchFamily="2" charset="0"/>
              </a:rPr>
              <a:t>runner()</a:t>
            </a:r>
            <a:r>
              <a:rPr lang="en-HK" altLang="en-US" sz="1600" dirty="0"/>
              <a:t> function. Both threads share the global data </a:t>
            </a:r>
            <a:r>
              <a:rPr lang="en-HK" altLang="en-US" sz="1600" b="1" dirty="0">
                <a:latin typeface="Courier" pitchFamily="2" charset="0"/>
              </a:rPr>
              <a:t>sum</a:t>
            </a:r>
          </a:p>
          <a:p>
            <a:pPr lvl="1"/>
            <a:r>
              <a:rPr lang="en-HK" altLang="en-US" sz="1600" dirty="0"/>
              <a:t>This program follows the thread </a:t>
            </a:r>
            <a:r>
              <a:rPr lang="en-HK" altLang="en-US" sz="1600" i="1" dirty="0"/>
              <a:t>create/join </a:t>
            </a:r>
            <a:r>
              <a:rPr lang="en-HK" altLang="en-US" sz="1600" dirty="0"/>
              <a:t>strategy, whereby after creating summation thread – the parent thread waits for the completion of child thread</a:t>
            </a:r>
          </a:p>
          <a:p>
            <a:pPr lvl="1"/>
            <a:r>
              <a:rPr lang="en-HK" altLang="en-US" sz="1600" dirty="0"/>
              <a:t>Once the summation thread has returned, the parent thread will output the value of the shared data </a:t>
            </a:r>
            <a:r>
              <a:rPr lang="en-HK" altLang="en-US" sz="1600" b="1" dirty="0">
                <a:latin typeface="Courier" pitchFamily="2" charset="0"/>
              </a:rPr>
              <a:t>sum</a:t>
            </a:r>
            <a:endParaRPr lang="en-US" altLang="en-US" sz="1600" b="1" dirty="0">
              <a:latin typeface="Courier" pitchFamily="2" charset="0"/>
            </a:endParaRPr>
          </a:p>
          <a:p>
            <a:pPr>
              <a:buFont typeface="Monotype Sorts" pitchFamily="-84" charset="2"/>
              <a:buNone/>
            </a:pPr>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Priority Scheduling</a:t>
            </a:r>
            <a:endParaRPr lang="zh-CN" altLang="en-US"/>
          </a:p>
        </p:txBody>
      </p:sp>
      <p:sp>
        <p:nvSpPr>
          <p:cNvPr id="3" name="内容占位符 2"/>
          <p:cNvSpPr>
            <a:spLocks noGrp="1"/>
          </p:cNvSpPr>
          <p:nvPr>
            <p:ph idx="1"/>
          </p:nvPr>
        </p:nvSpPr>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 it can be </a:t>
            </a:r>
          </a:p>
          <a:p>
            <a:pPr lvl="1"/>
            <a:r>
              <a:rPr lang="en-US" altLang="en-US" dirty="0"/>
              <a:t>Preemptive </a:t>
            </a:r>
            <a:r>
              <a:rPr lang="zh-CN" altLang="en-US" dirty="0"/>
              <a:t>（</a:t>
            </a:r>
            <a:r>
              <a:rPr lang="en-US" altLang="zh-CN" dirty="0"/>
              <a:t>upon new arrival of a higher priority process)</a:t>
            </a:r>
            <a:endParaRPr lang="en-US" altLang="en-US" dirty="0"/>
          </a:p>
          <a:p>
            <a:pPr lvl="1"/>
            <a:r>
              <a:rPr lang="en-US" altLang="en-US" dirty="0"/>
              <a:t>Non</a:t>
            </a:r>
            <a:r>
              <a:rPr lang="en-US" altLang="zh-CN" dirty="0"/>
              <a:t>-</a:t>
            </a:r>
            <a:r>
              <a:rPr lang="en-US" altLang="en-US" dirty="0"/>
              <a:t>preemptive</a:t>
            </a:r>
          </a:p>
          <a:p>
            <a:pPr lvl="1"/>
            <a:endParaRPr lang="en-US" altLang="en-US" sz="800" dirty="0"/>
          </a:p>
          <a:p>
            <a:r>
              <a:rPr lang="en-HK" altLang="en-US" dirty="0"/>
              <a:t>Equal-priority processes are scheduled in FCFS order</a:t>
            </a:r>
            <a:endParaRPr lang="en-US" altLang="en-US" dirty="0"/>
          </a:p>
          <a:p>
            <a:r>
              <a:rPr lang="en-US" altLang="en-US" dirty="0"/>
              <a:t>SJF is </a:t>
            </a:r>
            <a:r>
              <a:rPr lang="en-HK" altLang="en-US" dirty="0"/>
              <a:t>a special case of the general </a:t>
            </a:r>
            <a:r>
              <a:rPr lang="en-US" altLang="en-US" dirty="0">
                <a:solidFill>
                  <a:srgbClr val="3366FF"/>
                </a:solidFill>
                <a:sym typeface="Symbol" panose="05050102010706020507" pitchFamily="18" charset="2"/>
              </a:rPr>
              <a:t>priority-scheduling </a:t>
            </a:r>
            <a:r>
              <a:rPr lang="en-US" altLang="en-US" dirty="0"/>
              <a:t>algorithm,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dirty="0">
                <a:solidFill>
                  <a:srgbClr val="3366FF"/>
                </a:solidFill>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dirty="0">
                <a:solidFill>
                  <a:srgbClr val="3366FF"/>
                </a:solidFill>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endParaRPr lang="zh-CN" altLang="en-US" dirty="0"/>
          </a:p>
        </p:txBody>
      </p:sp>
    </p:spTree>
    <p:extLst>
      <p:ext uri="{BB962C8B-B14F-4D97-AF65-F5344CB8AC3E}">
        <p14:creationId xmlns:p14="http://schemas.microsoft.com/office/powerpoint/2010/main" val="3169355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t>Priority Scheduling: Example</a:t>
            </a:r>
            <a:endParaRPr lang="zh-CN" altLang="en-US"/>
          </a:p>
        </p:txBody>
      </p:sp>
      <p:sp>
        <p:nvSpPr>
          <p:cNvPr id="22531" name="内容占位符 2"/>
          <p:cNvSpPr>
            <a:spLocks noGrp="1"/>
          </p:cNvSpPr>
          <p:nvPr>
            <p:ph idx="1"/>
          </p:nvPr>
        </p:nvSpPr>
        <p:spPr>
          <a:xfrm>
            <a:off x="806450" y="4589463"/>
            <a:ext cx="8229600" cy="1174750"/>
          </a:xfrm>
        </p:spPr>
        <p:txBody>
          <a:bodyPr/>
          <a:lstStyle/>
          <a:p>
            <a:r>
              <a:rPr lang="en-US" altLang="zh-CN"/>
              <a:t>Waiting time for P1=9, P2=0, P3=4, P4=5</a:t>
            </a:r>
          </a:p>
          <a:p>
            <a:r>
              <a:rPr lang="en-US" altLang="zh-CN"/>
              <a:t>Average waiting time: (9+0+4+5)/4=</a:t>
            </a:r>
            <a:r>
              <a:rPr lang="en-US" altLang="zh-CN">
                <a:solidFill>
                  <a:srgbClr val="FF0000"/>
                </a:solidFill>
              </a:rPr>
              <a:t>4.5</a:t>
            </a:r>
            <a:endParaRPr lang="zh-CN" altLang="en-US"/>
          </a:p>
        </p:txBody>
      </p:sp>
      <p:graphicFrame>
        <p:nvGraphicFramePr>
          <p:cNvPr id="4" name="Group 58"/>
          <p:cNvGraphicFramePr>
            <a:graphicFrameLocks/>
          </p:cNvGraphicFramePr>
          <p:nvPr>
            <p:extLst>
              <p:ext uri="{D42A27DB-BD31-4B8C-83A1-F6EECF244321}">
                <p14:modId xmlns:p14="http://schemas.microsoft.com/office/powerpoint/2010/main" val="2933167728"/>
              </p:ext>
            </p:extLst>
          </p:nvPr>
        </p:nvGraphicFramePr>
        <p:xfrm>
          <a:off x="612622" y="1412875"/>
          <a:ext cx="7788995" cy="1828800"/>
        </p:xfrm>
        <a:graphic>
          <a:graphicData uri="http://schemas.openxmlformats.org/drawingml/2006/table">
            <a:tbl>
              <a:tblPr/>
              <a:tblGrid>
                <a:gridCol w="1992479">
                  <a:extLst>
                    <a:ext uri="{9D8B030D-6E8A-4147-A177-3AD203B41FA5}">
                      <a16:colId xmlns:a16="http://schemas.microsoft.com/office/drawing/2014/main" val="20000"/>
                    </a:ext>
                  </a:extLst>
                </a:gridCol>
                <a:gridCol w="1932172">
                  <a:extLst>
                    <a:ext uri="{9D8B030D-6E8A-4147-A177-3AD203B41FA5}">
                      <a16:colId xmlns:a16="http://schemas.microsoft.com/office/drawing/2014/main" val="20001"/>
                    </a:ext>
                  </a:extLst>
                </a:gridCol>
                <a:gridCol w="1932172">
                  <a:extLst>
                    <a:ext uri="{9D8B030D-6E8A-4147-A177-3AD203B41FA5}">
                      <a16:colId xmlns:a16="http://schemas.microsoft.com/office/drawing/2014/main" val="20002"/>
                    </a:ext>
                  </a:extLst>
                </a:gridCol>
                <a:gridCol w="1932172">
                  <a:extLst>
                    <a:ext uri="{9D8B030D-6E8A-4147-A177-3AD203B41FA5}">
                      <a16:colId xmlns:a16="http://schemas.microsoft.com/office/drawing/2014/main" val="20003"/>
                    </a:ext>
                  </a:extLst>
                </a:gridCol>
              </a:tblGrid>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Process</a:t>
                      </a:r>
                    </a:p>
                  </a:txBody>
                  <a:tcPr marL="91457" marR="91457" marT="45697" marB="456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Burst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Arrival Time</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Priority</a:t>
                      </a:r>
                    </a:p>
                  </a:txBody>
                  <a:tcPr marL="91457" marR="91457" marT="45697" marB="456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P1</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7</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4</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P2</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1</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P3</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1</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2</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6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P4</a:t>
                      </a:r>
                    </a:p>
                  </a:txBody>
                  <a:tcPr marL="91457" marR="91457"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dirty="0">
                          <a:ln>
                            <a:noFill/>
                          </a:ln>
                          <a:solidFill>
                            <a:schemeClr val="tx1"/>
                          </a:solidFill>
                          <a:effectLst/>
                          <a:latin typeface="Arial" charset="0"/>
                          <a:ea typeface="新細明體" charset="0"/>
                          <a:cs typeface="新細明體" charset="0"/>
                        </a:rPr>
                        <a:t>4</a:t>
                      </a: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0</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90000"/>
                        <a:buFont typeface="Wingdings" charset="0"/>
                        <a:buNone/>
                        <a:tabLst/>
                      </a:pPr>
                      <a:r>
                        <a:rPr kumimoji="1" lang="en-US" altLang="zh-CN" sz="1800" b="0" i="0" u="none" strike="noStrike" cap="none" normalizeH="0" baseline="0">
                          <a:ln>
                            <a:noFill/>
                          </a:ln>
                          <a:solidFill>
                            <a:schemeClr val="tx1"/>
                          </a:solidFill>
                          <a:effectLst/>
                          <a:latin typeface="Arial" charset="0"/>
                          <a:ea typeface="新細明體" charset="0"/>
                          <a:cs typeface="新細明體" charset="0"/>
                        </a:rPr>
                        <a:t>3</a:t>
                      </a:r>
                      <a:endParaRPr kumimoji="1" lang="en-US" altLang="zh-CN" sz="1800" b="0" i="0" u="none" strike="noStrike" cap="none" normalizeH="0" baseline="0" dirty="0">
                        <a:ln>
                          <a:noFill/>
                        </a:ln>
                        <a:solidFill>
                          <a:schemeClr val="tx1"/>
                        </a:solidFill>
                        <a:effectLst/>
                        <a:latin typeface="Arial" charset="0"/>
                        <a:ea typeface="新細明體" charset="0"/>
                        <a:cs typeface="新細明體" charset="0"/>
                      </a:endParaRPr>
                    </a:p>
                  </a:txBody>
                  <a:tcPr marL="91457" marR="91457"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47" name="组合 46"/>
          <p:cNvGrpSpPr/>
          <p:nvPr/>
        </p:nvGrpSpPr>
        <p:grpSpPr>
          <a:xfrm>
            <a:off x="4716304" y="3352800"/>
            <a:ext cx="2759770" cy="915158"/>
            <a:chOff x="4716304" y="3352800"/>
            <a:chExt cx="2759770" cy="915158"/>
          </a:xfrm>
        </p:grpSpPr>
        <p:sp>
          <p:nvSpPr>
            <p:cNvPr id="48" name="Rectangle 59"/>
            <p:cNvSpPr>
              <a:spLocks noChangeArrowheads="1"/>
            </p:cNvSpPr>
            <p:nvPr/>
          </p:nvSpPr>
          <p:spPr bwMode="auto">
            <a:xfrm>
              <a:off x="4716304" y="3738781"/>
              <a:ext cx="2519429" cy="144108"/>
            </a:xfrm>
            <a:prstGeom prst="rect">
              <a:avLst/>
            </a:prstGeom>
            <a:solidFill>
              <a:srgbClr val="FF0066"/>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49" name="Text Box 69"/>
            <p:cNvSpPr txBox="1">
              <a:spLocks noChangeArrowheads="1"/>
            </p:cNvSpPr>
            <p:nvPr/>
          </p:nvSpPr>
          <p:spPr bwMode="auto">
            <a:xfrm>
              <a:off x="7034928" y="3898626"/>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16</a:t>
              </a:r>
            </a:p>
          </p:txBody>
        </p:sp>
        <p:sp>
          <p:nvSpPr>
            <p:cNvPr id="50" name="Text Box 72"/>
            <p:cNvSpPr txBox="1">
              <a:spLocks noChangeArrowheads="1"/>
            </p:cNvSpPr>
            <p:nvPr/>
          </p:nvSpPr>
          <p:spPr bwMode="auto">
            <a:xfrm>
              <a:off x="5913702" y="3352800"/>
              <a:ext cx="463445"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P1</a:t>
              </a:r>
            </a:p>
          </p:txBody>
        </p:sp>
      </p:grpSp>
      <p:grpSp>
        <p:nvGrpSpPr>
          <p:cNvPr id="55" name="组合 22"/>
          <p:cNvGrpSpPr>
            <a:grpSpLocks/>
          </p:cNvGrpSpPr>
          <p:nvPr/>
        </p:nvGrpSpPr>
        <p:grpSpPr bwMode="auto">
          <a:xfrm>
            <a:off x="3277423" y="3352797"/>
            <a:ext cx="1441066" cy="529626"/>
            <a:chOff x="5976103" y="3352855"/>
            <a:chExt cx="1440000" cy="529229"/>
          </a:xfrm>
        </p:grpSpPr>
        <p:sp>
          <p:nvSpPr>
            <p:cNvPr id="60" name="Text Box 77"/>
            <p:cNvSpPr txBox="1">
              <a:spLocks noChangeArrowheads="1"/>
            </p:cNvSpPr>
            <p:nvPr/>
          </p:nvSpPr>
          <p:spPr bwMode="auto">
            <a:xfrm>
              <a:off x="6378105" y="3352855"/>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P4</a:t>
              </a:r>
            </a:p>
          </p:txBody>
        </p:sp>
        <p:sp>
          <p:nvSpPr>
            <p:cNvPr id="61" name="Rectangle 62"/>
            <p:cNvSpPr>
              <a:spLocks noChangeArrowheads="1"/>
            </p:cNvSpPr>
            <p:nvPr/>
          </p:nvSpPr>
          <p:spPr bwMode="auto">
            <a:xfrm>
              <a:off x="5976103" y="3738084"/>
              <a:ext cx="1440000" cy="144000"/>
            </a:xfrm>
            <a:prstGeom prst="rect">
              <a:avLst/>
            </a:prstGeom>
            <a:solidFill>
              <a:srgbClr val="00B0F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grpSp>
      <p:sp>
        <p:nvSpPr>
          <p:cNvPr id="62" name="Text Box 70"/>
          <p:cNvSpPr txBox="1">
            <a:spLocks noChangeArrowheads="1"/>
          </p:cNvSpPr>
          <p:nvPr/>
        </p:nvSpPr>
        <p:spPr bwMode="auto">
          <a:xfrm>
            <a:off x="4525984" y="3898626"/>
            <a:ext cx="505199"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9</a:t>
            </a:r>
          </a:p>
        </p:txBody>
      </p:sp>
      <p:grpSp>
        <p:nvGrpSpPr>
          <p:cNvPr id="2" name="组合 1"/>
          <p:cNvGrpSpPr/>
          <p:nvPr/>
        </p:nvGrpSpPr>
        <p:grpSpPr>
          <a:xfrm>
            <a:off x="2869908" y="3352800"/>
            <a:ext cx="740548" cy="912813"/>
            <a:chOff x="2869908" y="3352800"/>
            <a:chExt cx="740548" cy="912813"/>
          </a:xfrm>
        </p:grpSpPr>
        <p:sp>
          <p:nvSpPr>
            <p:cNvPr id="70" name="Rectangle 61"/>
            <p:cNvSpPr>
              <a:spLocks noChangeArrowheads="1"/>
            </p:cNvSpPr>
            <p:nvPr/>
          </p:nvSpPr>
          <p:spPr bwMode="auto">
            <a:xfrm>
              <a:off x="2909595" y="3738563"/>
              <a:ext cx="360364" cy="144462"/>
            </a:xfrm>
            <a:prstGeom prst="rect">
              <a:avLst/>
            </a:prstGeom>
            <a:solidFill>
              <a:schemeClr val="bg1">
                <a:lumMod val="50000"/>
              </a:schemeClr>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n"/>
                <a:defRPr kumimoji="1" sz="2400">
                  <a:solidFill>
                    <a:schemeClr val="tx1"/>
                  </a:solidFill>
                  <a:latin typeface="Arial" panose="020B0604020202020204" pitchFamily="34" charset="0"/>
                  <a:ea typeface="PMingLiU" panose="02020500000000000000" pitchFamily="18" charset="-120"/>
                </a:defRPr>
              </a:lvl1pPr>
              <a:lvl2pPr marL="742950" indent="-285750">
                <a:spcBef>
                  <a:spcPct val="20000"/>
                </a:spcBef>
                <a:buClr>
                  <a:schemeClr val="accent1"/>
                </a:buClr>
                <a:buSzPct val="75000"/>
                <a:buFont typeface="Wingdings" panose="05000000000000000000" pitchFamily="2" charset="2"/>
                <a:buChar char="n"/>
                <a:defRPr kumimoji="1" sz="2200">
                  <a:solidFill>
                    <a:schemeClr val="tx1"/>
                  </a:solidFill>
                  <a:latin typeface="Arial" panose="020B0604020202020204" pitchFamily="34" charset="0"/>
                  <a:ea typeface="PMingLiU" panose="02020500000000000000" pitchFamily="18" charset="-120"/>
                </a:defRPr>
              </a:lvl2pPr>
              <a:lvl3pPr marL="1143000" indent="-228600">
                <a:spcBef>
                  <a:spcPct val="20000"/>
                </a:spcBef>
                <a:buClr>
                  <a:schemeClr val="folHlink"/>
                </a:buClr>
                <a:buSzPct val="55000"/>
                <a:buFont typeface="Wingdings" panose="05000000000000000000" pitchFamily="2" charset="2"/>
                <a:buChar char="n"/>
                <a:defRPr kumimoji="1" sz="2000">
                  <a:solidFill>
                    <a:schemeClr val="tx1"/>
                  </a:solidFill>
                  <a:latin typeface="Arial" panose="020B0604020202020204" pitchFamily="34" charset="0"/>
                  <a:ea typeface="PMingLiU" panose="02020500000000000000" pitchFamily="18" charset="-120"/>
                </a:defRPr>
              </a:lvl3pPr>
              <a:lvl4pPr marL="16002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4pPr>
              <a:lvl5pPr marL="2057400" indent="-228600">
                <a:spcBef>
                  <a:spcPct val="20000"/>
                </a:spcBef>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kumimoji="1" sz="2000">
                  <a:solidFill>
                    <a:schemeClr val="tx1"/>
                  </a:solidFill>
                  <a:latin typeface="Arial" panose="020B0604020202020204" pitchFamily="34" charset="0"/>
                  <a:ea typeface="PMingLiU" panose="02020500000000000000" pitchFamily="18" charset="-120"/>
                </a:defRPr>
              </a:lvl9pPr>
            </a:lstStyle>
            <a:p>
              <a:pPr>
                <a:spcBef>
                  <a:spcPct val="0"/>
                </a:spcBef>
                <a:buClrTx/>
                <a:buSzTx/>
                <a:buFontTx/>
                <a:buNone/>
                <a:defRPr/>
              </a:pPr>
              <a:endParaRPr kumimoji="0" lang="zh-CN" altLang="en-US" sz="1800">
                <a:solidFill>
                  <a:srgbClr val="000000"/>
                </a:solidFill>
              </a:endParaRPr>
            </a:p>
          </p:txBody>
        </p:sp>
        <p:sp>
          <p:nvSpPr>
            <p:cNvPr id="71" name="Text Box 76"/>
            <p:cNvSpPr txBox="1">
              <a:spLocks noChangeArrowheads="1"/>
            </p:cNvSpPr>
            <p:nvPr/>
          </p:nvSpPr>
          <p:spPr bwMode="auto">
            <a:xfrm>
              <a:off x="2869908" y="3352800"/>
              <a:ext cx="463824"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P3</a:t>
              </a:r>
            </a:p>
          </p:txBody>
        </p:sp>
        <p:sp>
          <p:nvSpPr>
            <p:cNvPr id="72" name="Text Box 70"/>
            <p:cNvSpPr txBox="1">
              <a:spLocks noChangeArrowheads="1"/>
            </p:cNvSpPr>
            <p:nvPr/>
          </p:nvSpPr>
          <p:spPr bwMode="auto">
            <a:xfrm>
              <a:off x="3105332" y="3898626"/>
              <a:ext cx="505124"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5</a:t>
              </a:r>
            </a:p>
          </p:txBody>
        </p:sp>
      </p:grpSp>
      <p:grpSp>
        <p:nvGrpSpPr>
          <p:cNvPr id="3" name="组合 2"/>
          <p:cNvGrpSpPr/>
          <p:nvPr/>
        </p:nvGrpSpPr>
        <p:grpSpPr>
          <a:xfrm>
            <a:off x="1368703" y="3352800"/>
            <a:ext cx="1860671" cy="912813"/>
            <a:chOff x="1368703" y="3352800"/>
            <a:chExt cx="1860671" cy="912813"/>
          </a:xfrm>
        </p:grpSpPr>
        <p:sp>
          <p:nvSpPr>
            <p:cNvPr id="52" name="Rectangle 62"/>
            <p:cNvSpPr>
              <a:spLocks noChangeArrowheads="1"/>
            </p:cNvSpPr>
            <p:nvPr/>
          </p:nvSpPr>
          <p:spPr bwMode="auto">
            <a:xfrm>
              <a:off x="1469733" y="3738781"/>
              <a:ext cx="1439329" cy="144108"/>
            </a:xfrm>
            <a:prstGeom prst="rect">
              <a:avLst/>
            </a:prstGeom>
            <a:solidFill>
              <a:srgbClr val="FF6600"/>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zh-CN" altLang="en-US">
                <a:solidFill>
                  <a:srgbClr val="000000"/>
                </a:solidFill>
                <a:latin typeface="Arial" panose="020B0604020202020204" pitchFamily="34" charset="0"/>
                <a:ea typeface="PMingLiU" panose="02020500000000000000" pitchFamily="18" charset="-120"/>
              </a:endParaRPr>
            </a:p>
          </p:txBody>
        </p:sp>
        <p:sp>
          <p:nvSpPr>
            <p:cNvPr id="53" name="Text Box 70"/>
            <p:cNvSpPr txBox="1">
              <a:spLocks noChangeArrowheads="1"/>
            </p:cNvSpPr>
            <p:nvPr/>
          </p:nvSpPr>
          <p:spPr bwMode="auto">
            <a:xfrm>
              <a:off x="2724784" y="3898626"/>
              <a:ext cx="504590"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4</a:t>
              </a:r>
            </a:p>
          </p:txBody>
        </p:sp>
        <p:sp>
          <p:nvSpPr>
            <p:cNvPr id="54" name="Text Box 74"/>
            <p:cNvSpPr txBox="1">
              <a:spLocks noChangeArrowheads="1"/>
            </p:cNvSpPr>
            <p:nvPr/>
          </p:nvSpPr>
          <p:spPr bwMode="auto">
            <a:xfrm>
              <a:off x="1988742" y="3352800"/>
              <a:ext cx="463334"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P2</a:t>
              </a:r>
            </a:p>
          </p:txBody>
        </p:sp>
        <p:sp>
          <p:nvSpPr>
            <p:cNvPr id="69" name="Text Box 70"/>
            <p:cNvSpPr txBox="1">
              <a:spLocks noChangeArrowheads="1"/>
            </p:cNvSpPr>
            <p:nvPr/>
          </p:nvSpPr>
          <p:spPr bwMode="auto">
            <a:xfrm>
              <a:off x="1368703" y="3889572"/>
              <a:ext cx="505123" cy="3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zh-CN">
                  <a:solidFill>
                    <a:srgbClr val="000000"/>
                  </a:solidFill>
                  <a:latin typeface="Arial" panose="020B0604020202020204" pitchFamily="34" charset="0"/>
                  <a:ea typeface="PMingLiU" panose="02020500000000000000" pitchFamily="18" charset="-120"/>
                </a:rPr>
                <a:t>0</a:t>
              </a:r>
            </a:p>
          </p:txBody>
        </p:sp>
      </p:grpSp>
    </p:spTree>
    <p:extLst>
      <p:ext uri="{BB962C8B-B14F-4D97-AF65-F5344CB8AC3E}">
        <p14:creationId xmlns:p14="http://schemas.microsoft.com/office/powerpoint/2010/main" val="3302206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a:t>Q.1</a:t>
            </a:r>
          </a:p>
        </p:txBody>
      </p:sp>
      <p:sp>
        <p:nvSpPr>
          <p:cNvPr id="15363" name="Rectangle 3"/>
          <p:cNvSpPr>
            <a:spLocks noGrp="1" noChangeArrowheads="1"/>
          </p:cNvSpPr>
          <p:nvPr>
            <p:ph type="body" idx="1"/>
          </p:nvPr>
        </p:nvSpPr>
        <p:spPr>
          <a:xfrm>
            <a:off x="406400" y="1012825"/>
            <a:ext cx="8032750" cy="5083175"/>
          </a:xfrm>
        </p:spPr>
        <p:txBody>
          <a:bodyPr/>
          <a:lstStyle/>
          <a:p>
            <a:r>
              <a:rPr lang="en-HK" altLang="en-US">
                <a:solidFill>
                  <a:srgbClr val="FF0000"/>
                </a:solidFill>
              </a:rPr>
              <a:t>Response time </a:t>
            </a:r>
            <a:r>
              <a:rPr lang="en-HK" altLang="en-US"/>
              <a:t>vs. </a:t>
            </a:r>
            <a:r>
              <a:rPr lang="en-HK" altLang="en-US">
                <a:solidFill>
                  <a:srgbClr val="FF0000"/>
                </a:solidFill>
              </a:rPr>
              <a:t>turnaround time</a:t>
            </a:r>
          </a:p>
          <a:p>
            <a:endParaRPr lang="en-HK" altLang="en-US" b="1"/>
          </a:p>
          <a:p>
            <a:r>
              <a:rPr lang="en-HK" altLang="en-US" b="1"/>
              <a:t>Answer</a:t>
            </a:r>
            <a:r>
              <a:rPr lang="en-HK" altLang="en-US"/>
              <a:t>: The turnaround time is the sum of the periods that a process is spent waiting to get into memory, waiting in the ready queue, executing on the CPU, and doing I/O. Turnaround time essentially measures the amount of time it takes to execute a process. </a:t>
            </a:r>
          </a:p>
          <a:p>
            <a:r>
              <a:rPr lang="en-HK" altLang="en-US"/>
              <a:t>Response time, on the other hand, is a measure of the time that elapses between a request and the first response produced.</a:t>
            </a:r>
          </a:p>
          <a:p>
            <a:r>
              <a:rPr lang="en-HK" altLang="en-US"/>
              <a:t>The confusion could be, when we compute response time and turn around time in the examples of FCFS and SFJ, with a single CPU burst time of each process, both appear to be the same. However, we usually are only concerned with turn-around time in FCFS and SJF, and only consider response time in RR scheduling.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a:t>Q.2</a:t>
            </a:r>
          </a:p>
        </p:txBody>
      </p:sp>
      <p:sp>
        <p:nvSpPr>
          <p:cNvPr id="17411" name="Rectangle 3"/>
          <p:cNvSpPr>
            <a:spLocks noGrp="1" noChangeArrowheads="1"/>
          </p:cNvSpPr>
          <p:nvPr>
            <p:ph type="body" idx="1"/>
          </p:nvPr>
        </p:nvSpPr>
        <p:spPr>
          <a:xfrm>
            <a:off x="406400" y="1012825"/>
            <a:ext cx="8032750" cy="5083175"/>
          </a:xfrm>
        </p:spPr>
        <p:txBody>
          <a:bodyPr/>
          <a:lstStyle/>
          <a:p>
            <a:r>
              <a:rPr lang="en-HK" altLang="en-US">
                <a:solidFill>
                  <a:srgbClr val="FF0000"/>
                </a:solidFill>
              </a:rPr>
              <a:t>Waiting time </a:t>
            </a:r>
            <a:r>
              <a:rPr lang="en-HK" altLang="en-US"/>
              <a:t>vs. </a:t>
            </a:r>
            <a:r>
              <a:rPr lang="en-HK" altLang="en-US">
                <a:solidFill>
                  <a:srgbClr val="FF0000"/>
                </a:solidFill>
              </a:rPr>
              <a:t>turnaround time</a:t>
            </a:r>
          </a:p>
          <a:p>
            <a:endParaRPr lang="en-HK" altLang="en-US" b="1"/>
          </a:p>
          <a:p>
            <a:r>
              <a:rPr lang="en-HK" altLang="en-US" b="1"/>
              <a:t>Answer</a:t>
            </a:r>
            <a:r>
              <a:rPr lang="en-HK" altLang="en-US"/>
              <a:t>: For one singe CPU burst time, no matter what scheduling algorithm is used, turn-around time = CPU burst time (may be executed in multiple time, because of being pre-empted by high-priority process or quantum expiration) + waiting time. </a:t>
            </a:r>
          </a:p>
          <a:p>
            <a:r>
              <a:rPr lang="en-HK" altLang="en-US"/>
              <a:t>In another word, for a single CPU burst time, the turn-around time can be “easily” computed by the time the process completes its CPU burst time minus the arrival time (the time to join the ready queue initially). </a:t>
            </a:r>
          </a:p>
          <a:p>
            <a:r>
              <a:rPr lang="en-HK" altLang="en-US"/>
              <a:t>Waiting time = turn-around time – CPU burst time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a:t>Q.3</a:t>
            </a:r>
          </a:p>
        </p:txBody>
      </p:sp>
      <p:sp>
        <p:nvSpPr>
          <p:cNvPr id="19459" name="Rectangle 3"/>
          <p:cNvSpPr>
            <a:spLocks noGrp="1" noChangeArrowheads="1"/>
          </p:cNvSpPr>
          <p:nvPr>
            <p:ph type="body" idx="1"/>
          </p:nvPr>
        </p:nvSpPr>
        <p:spPr>
          <a:xfrm>
            <a:off x="406400" y="1012825"/>
            <a:ext cx="8008938" cy="5083175"/>
          </a:xfrm>
        </p:spPr>
        <p:txBody>
          <a:bodyPr/>
          <a:lstStyle/>
          <a:p>
            <a:r>
              <a:rPr lang="en-HK" altLang="en-US" dirty="0"/>
              <a:t>Explain the process of </a:t>
            </a:r>
            <a:r>
              <a:rPr lang="en-HK" altLang="en-US" dirty="0">
                <a:solidFill>
                  <a:srgbClr val="FF0000"/>
                </a:solidFill>
              </a:rPr>
              <a:t>starvation</a:t>
            </a:r>
            <a:r>
              <a:rPr lang="en-HK" altLang="en-US" dirty="0"/>
              <a:t> and how </a:t>
            </a:r>
            <a:r>
              <a:rPr lang="en-HK" altLang="en-US" dirty="0">
                <a:solidFill>
                  <a:srgbClr val="FF0000"/>
                </a:solidFill>
              </a:rPr>
              <a:t>aging</a:t>
            </a:r>
            <a:r>
              <a:rPr lang="en-HK" altLang="en-US" dirty="0"/>
              <a:t> can be used to prevent it.</a:t>
            </a:r>
          </a:p>
          <a:p>
            <a:endParaRPr lang="en-HK" altLang="en-US" dirty="0"/>
          </a:p>
          <a:p>
            <a:r>
              <a:rPr lang="en-HK" altLang="en-US" b="1" dirty="0"/>
              <a:t>Answer</a:t>
            </a:r>
            <a:r>
              <a:rPr lang="en-HK" altLang="en-US" dirty="0"/>
              <a:t>: Starvation occurs when a process is ready to run but is stuck waiting indefinitely for the CPU. This can be caused, for example, when higher-priority processes prevent low-priority processes from ever getting the CPU. Aging involves gradually increasing the priority of a process so that a process will eventually achieve a high enough priority to execute if it waited for a long enough period of time.</a:t>
            </a:r>
          </a:p>
          <a:p>
            <a:endParaRPr lang="en-HK" altLang="en-US" dirty="0"/>
          </a:p>
          <a:p>
            <a:endParaRPr lang="en-HK" altLang="en-US" dirty="0"/>
          </a:p>
          <a:p>
            <a:endParaRPr lang="en-HK"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17638"/>
            <a:ext cx="5076825" cy="3800475"/>
          </a:xfrm>
          <a:prstGeom prst="rect">
            <a:avLst/>
          </a:prstGeom>
        </p:spPr>
      </p:pic>
    </p:spTree>
    <p:extLst>
      <p:ext uri="{BB962C8B-B14F-4D97-AF65-F5344CB8AC3E}">
        <p14:creationId xmlns:p14="http://schemas.microsoft.com/office/powerpoint/2010/main" val="3334810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9BF97CD-6A46-4C0C-AD2D-15186B986080}"/>
              </a:ext>
            </a:extLst>
          </p:cNvPr>
          <p:cNvSpPr>
            <a:spLocks noGrp="1" noChangeArrowheads="1"/>
          </p:cNvSpPr>
          <p:nvPr>
            <p:ph type="title"/>
          </p:nvPr>
        </p:nvSpPr>
        <p:spPr>
          <a:xfrm>
            <a:off x="457200" y="201613"/>
            <a:ext cx="8229600" cy="576262"/>
          </a:xfrm>
        </p:spPr>
        <p:txBody>
          <a:bodyPr/>
          <a:lstStyle/>
          <a:p>
            <a:pPr eaLnBrk="1" hangingPunct="1"/>
            <a:r>
              <a:rPr lang="en-US" altLang="en-US"/>
              <a:t>Pthreads</a:t>
            </a:r>
          </a:p>
        </p:txBody>
      </p:sp>
      <p:pic>
        <p:nvPicPr>
          <p:cNvPr id="31747" name="Picture 3">
            <a:extLst>
              <a:ext uri="{FF2B5EF4-FFF2-40B4-BE49-F238E27FC236}">
                <a16:creationId xmlns:a16="http://schemas.microsoft.com/office/drawing/2014/main" id="{5FF9EAA9-D856-4DBC-BC7E-B283B2C7C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1087438"/>
            <a:ext cx="44704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7A09DD7-E403-47C0-BE0F-CED975AFD007}"/>
              </a:ext>
            </a:extLst>
          </p:cNvPr>
          <p:cNvSpPr>
            <a:spLocks noGrp="1" noChangeArrowheads="1"/>
          </p:cNvSpPr>
          <p:nvPr>
            <p:ph type="title"/>
          </p:nvPr>
        </p:nvSpPr>
        <p:spPr>
          <a:xfrm>
            <a:off x="457200" y="201613"/>
            <a:ext cx="8229600" cy="576262"/>
          </a:xfrm>
        </p:spPr>
        <p:txBody>
          <a:bodyPr/>
          <a:lstStyle/>
          <a:p>
            <a:pPr eaLnBrk="1" hangingPunct="1"/>
            <a:r>
              <a:rPr lang="en-US" altLang="en-US"/>
              <a:t>Pthreads Example</a:t>
            </a:r>
          </a:p>
        </p:txBody>
      </p:sp>
      <p:sp>
        <p:nvSpPr>
          <p:cNvPr id="33795" name="Rectangle 3">
            <a:extLst>
              <a:ext uri="{FF2B5EF4-FFF2-40B4-BE49-F238E27FC236}">
                <a16:creationId xmlns:a16="http://schemas.microsoft.com/office/drawing/2014/main" id="{6F375CF0-15EC-47B4-958A-3E328C5DCAD9}"/>
              </a:ext>
            </a:extLst>
          </p:cNvPr>
          <p:cNvSpPr>
            <a:spLocks noGrp="1" noChangeArrowheads="1"/>
          </p:cNvSpPr>
          <p:nvPr>
            <p:ph type="body" idx="1"/>
          </p:nvPr>
        </p:nvSpPr>
        <p:spPr>
          <a:xfrm>
            <a:off x="457200" y="1081088"/>
            <a:ext cx="8229600" cy="4465637"/>
          </a:xfrm>
        </p:spPr>
        <p:txBody>
          <a:bodyPr/>
          <a:lstStyle/>
          <a:p>
            <a:r>
              <a:rPr lang="en-HK" altLang="en-US" dirty="0"/>
              <a:t>In a </a:t>
            </a:r>
            <a:r>
              <a:rPr lang="en-HK" altLang="en-US" dirty="0" err="1"/>
              <a:t>Pthreads</a:t>
            </a:r>
            <a:r>
              <a:rPr lang="en-HK" altLang="en-US" dirty="0"/>
              <a:t> program, separate threads begin execution, specifically</a:t>
            </a:r>
          </a:p>
          <a:p>
            <a:pPr lvl="1"/>
            <a:r>
              <a:rPr lang="en-HK" altLang="en-US" sz="1600" dirty="0"/>
              <a:t>All </a:t>
            </a:r>
            <a:r>
              <a:rPr lang="en-HK" altLang="en-US" sz="1600" dirty="0" err="1"/>
              <a:t>Pthreads</a:t>
            </a:r>
            <a:r>
              <a:rPr lang="en-HK" altLang="en-US" sz="1600" dirty="0"/>
              <a:t> programs must include the </a:t>
            </a:r>
            <a:r>
              <a:rPr lang="en-HK" altLang="en-US" sz="1600" b="1" dirty="0" err="1">
                <a:latin typeface="Courier" pitchFamily="2" charset="0"/>
              </a:rPr>
              <a:t>pthread.h</a:t>
            </a:r>
            <a:r>
              <a:rPr lang="en-HK" altLang="en-US" sz="1600" dirty="0"/>
              <a:t> header file</a:t>
            </a:r>
            <a:r>
              <a:rPr lang="en-HK" altLang="en-US" sz="1600" dirty="0">
                <a:latin typeface="Courier" pitchFamily="2" charset="0"/>
              </a:rPr>
              <a:t> </a:t>
            </a:r>
          </a:p>
          <a:p>
            <a:pPr lvl="1"/>
            <a:r>
              <a:rPr lang="en-HK" altLang="en-US" sz="1600" dirty="0"/>
              <a:t>The </a:t>
            </a:r>
            <a:r>
              <a:rPr lang="en-HK" altLang="en-US" sz="1600" b="1" dirty="0" err="1">
                <a:latin typeface="Courier" pitchFamily="2" charset="0"/>
              </a:rPr>
              <a:t>pthread_t</a:t>
            </a:r>
            <a:r>
              <a:rPr lang="en-HK" altLang="en-US" sz="1600" b="1" dirty="0">
                <a:latin typeface="Courier" pitchFamily="2" charset="0"/>
              </a:rPr>
              <a:t> </a:t>
            </a:r>
            <a:r>
              <a:rPr lang="en-HK" altLang="en-US" sz="1600" dirty="0"/>
              <a:t>declares the identifier for the thread to be created</a:t>
            </a:r>
            <a:r>
              <a:rPr lang="en-HK" altLang="en-US" sz="1600" b="1" dirty="0">
                <a:latin typeface="Courier" pitchFamily="2" charset="0"/>
              </a:rPr>
              <a:t> </a:t>
            </a:r>
          </a:p>
          <a:p>
            <a:pPr lvl="1"/>
            <a:r>
              <a:rPr lang="en-HK" altLang="en-US" sz="1600" dirty="0"/>
              <a:t>The </a:t>
            </a:r>
            <a:r>
              <a:rPr lang="en-HK" altLang="en-US" sz="1600" b="1" dirty="0" err="1">
                <a:latin typeface="Courier" pitchFamily="2" charset="0"/>
              </a:rPr>
              <a:t>pthread_attr_t</a:t>
            </a:r>
            <a:r>
              <a:rPr lang="en-HK" altLang="en-US" sz="1600" b="1" dirty="0">
                <a:latin typeface="Courier" pitchFamily="2" charset="0"/>
              </a:rPr>
              <a:t> </a:t>
            </a:r>
            <a:r>
              <a:rPr lang="en-HK" altLang="en-US" sz="1600" dirty="0"/>
              <a:t>represents the attributes for the thread (stack size and scheduling information. Here default attributes are used)</a:t>
            </a:r>
          </a:p>
          <a:p>
            <a:pPr lvl="1"/>
            <a:r>
              <a:rPr lang="en-HK" altLang="en-US" sz="1600" dirty="0"/>
              <a:t>A thread created with </a:t>
            </a:r>
            <a:r>
              <a:rPr lang="en-HK" altLang="en-US" sz="1600" b="1" dirty="0" err="1">
                <a:latin typeface="Courier" pitchFamily="2" charset="0"/>
              </a:rPr>
              <a:t>pthread_create</a:t>
            </a:r>
            <a:r>
              <a:rPr lang="en-HK" altLang="en-US" sz="1600" b="1" dirty="0">
                <a:latin typeface="Courier" pitchFamily="2" charset="0"/>
              </a:rPr>
              <a:t>()</a:t>
            </a:r>
            <a:r>
              <a:rPr lang="en-HK" altLang="en-US" sz="1600" dirty="0"/>
              <a:t>, with the thread identifier, attributes, function (i.e., the </a:t>
            </a:r>
            <a:r>
              <a:rPr lang="en-HK" altLang="en-US" sz="1600" b="1" dirty="0">
                <a:latin typeface="Courier" pitchFamily="2" charset="0"/>
              </a:rPr>
              <a:t>runner()</a:t>
            </a:r>
            <a:r>
              <a:rPr lang="en-HK" altLang="en-US" sz="1600" dirty="0">
                <a:latin typeface="Courier" pitchFamily="2" charset="0"/>
              </a:rPr>
              <a:t>), </a:t>
            </a:r>
            <a:r>
              <a:rPr lang="en-HK" altLang="en-US" sz="1600" dirty="0"/>
              <a:t>the integer parameter (i.e.,</a:t>
            </a:r>
            <a:r>
              <a:rPr lang="en-HK" altLang="en-US" sz="1600" dirty="0">
                <a:latin typeface="Courier" pitchFamily="2" charset="0"/>
              </a:rPr>
              <a:t> </a:t>
            </a:r>
            <a:r>
              <a:rPr lang="en-HK" altLang="en-US" sz="1600" b="1" dirty="0" err="1">
                <a:latin typeface="Courier" pitchFamily="2" charset="0"/>
              </a:rPr>
              <a:t>argv</a:t>
            </a:r>
            <a:r>
              <a:rPr lang="en-HK" altLang="en-US" sz="1600" b="1" dirty="0">
                <a:latin typeface="Courier" pitchFamily="2" charset="0"/>
              </a:rPr>
              <a:t>[1]</a:t>
            </a:r>
            <a:r>
              <a:rPr lang="en-HK" altLang="en-US" sz="1600" dirty="0">
                <a:latin typeface="Courier" pitchFamily="2" charset="0"/>
              </a:rPr>
              <a:t>)</a:t>
            </a:r>
          </a:p>
          <a:p>
            <a:pPr lvl="1"/>
            <a:r>
              <a:rPr lang="en-HK" altLang="en-US" sz="1600" dirty="0"/>
              <a:t>The program has two threads: the initial (or parent) thread in </a:t>
            </a:r>
            <a:r>
              <a:rPr lang="en-HK" altLang="en-US" sz="1600" b="1" dirty="0">
                <a:latin typeface="Courier" pitchFamily="2" charset="0"/>
              </a:rPr>
              <a:t>main()</a:t>
            </a:r>
            <a:r>
              <a:rPr lang="en-HK" altLang="en-US" sz="1600" dirty="0">
                <a:latin typeface="Courier" pitchFamily="2" charset="0"/>
              </a:rPr>
              <a:t> </a:t>
            </a:r>
            <a:r>
              <a:rPr lang="en-HK" altLang="en-US" sz="1600" dirty="0"/>
              <a:t>and the summation (or child) thread performing summation in the </a:t>
            </a:r>
            <a:r>
              <a:rPr lang="en-HK" altLang="en-US" sz="1600" b="1" dirty="0">
                <a:latin typeface="Courier" pitchFamily="2" charset="0"/>
              </a:rPr>
              <a:t>runner()</a:t>
            </a:r>
            <a:r>
              <a:rPr lang="en-HK" altLang="en-US" sz="1600" dirty="0"/>
              <a:t> function</a:t>
            </a:r>
          </a:p>
          <a:p>
            <a:pPr lvl="1"/>
            <a:r>
              <a:rPr lang="en-HK" altLang="en-US" sz="1600" dirty="0"/>
              <a:t>The parent thread waits for its child to terminate by calling </a:t>
            </a:r>
            <a:r>
              <a:rPr lang="en-HK" altLang="en-US" sz="1600" b="1" dirty="0" err="1">
                <a:latin typeface="Courier" pitchFamily="2" charset="0"/>
              </a:rPr>
              <a:t>pthread_join</a:t>
            </a:r>
            <a:r>
              <a:rPr lang="en-HK" altLang="en-US" sz="1600" b="1" dirty="0">
                <a:latin typeface="Courier" pitchFamily="2" charset="0"/>
              </a:rPr>
              <a:t>()</a:t>
            </a:r>
            <a:r>
              <a:rPr lang="en-HK" altLang="en-US" sz="1600" dirty="0"/>
              <a:t> function </a:t>
            </a:r>
          </a:p>
          <a:p>
            <a:pPr lvl="1"/>
            <a:r>
              <a:rPr lang="en-HK" altLang="en-US" sz="1600" dirty="0"/>
              <a:t>The summation thread will terminate when it calls function </a:t>
            </a:r>
            <a:r>
              <a:rPr lang="en-HK" altLang="en-US" sz="1600" b="1" dirty="0" err="1">
                <a:latin typeface="Courier" pitchFamily="2" charset="0"/>
              </a:rPr>
              <a:t>pthread_exit</a:t>
            </a:r>
            <a:r>
              <a:rPr lang="en-HK" altLang="en-US" sz="1600" b="1" dirty="0">
                <a:latin typeface="Courier" pitchFamily="2" charset="0"/>
              </a:rPr>
              <a:t>()</a:t>
            </a:r>
            <a:endParaRPr lang="en-HK" altLang="en-US" sz="1600" dirty="0"/>
          </a:p>
          <a:p>
            <a:pPr lvl="1"/>
            <a:endParaRPr lang="en-US" altLang="en-US" sz="1600" b="1" dirty="0">
              <a:latin typeface="Courier" pitchFamily="2" charset="0"/>
            </a:endParaRPr>
          </a:p>
          <a:p>
            <a:pPr>
              <a:buFont typeface="Monotype Sorts" pitchFamily="-84" charset="2"/>
              <a:buNone/>
            </a:pP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69B7D8A-78EB-47AB-8269-7F7B7D2DBBAC}"/>
              </a:ext>
            </a:extLst>
          </p:cNvPr>
          <p:cNvSpPr>
            <a:spLocks noGrp="1" noChangeArrowheads="1"/>
          </p:cNvSpPr>
          <p:nvPr>
            <p:ph type="title"/>
          </p:nvPr>
        </p:nvSpPr>
        <p:spPr>
          <a:xfrm>
            <a:off x="457200" y="201613"/>
            <a:ext cx="8229600" cy="576262"/>
          </a:xfrm>
        </p:spPr>
        <p:txBody>
          <a:bodyPr/>
          <a:lstStyle/>
          <a:p>
            <a:pPr eaLnBrk="1" hangingPunct="1"/>
            <a:r>
              <a:rPr lang="en-US" altLang="en-US" dirty="0" err="1"/>
              <a:t>pthread_create</a:t>
            </a:r>
            <a:r>
              <a:rPr lang="en-US" altLang="en-US" dirty="0"/>
              <a:t> function</a:t>
            </a:r>
          </a:p>
        </p:txBody>
      </p:sp>
      <p:sp>
        <p:nvSpPr>
          <p:cNvPr id="46083" name="Rectangle 3">
            <a:extLst>
              <a:ext uri="{FF2B5EF4-FFF2-40B4-BE49-F238E27FC236}">
                <a16:creationId xmlns:a16="http://schemas.microsoft.com/office/drawing/2014/main" id="{FEAB5F3C-DCE1-4453-819D-D511B2E4B999}"/>
              </a:ext>
            </a:extLst>
          </p:cNvPr>
          <p:cNvSpPr>
            <a:spLocks noGrp="1" noChangeArrowheads="1"/>
          </p:cNvSpPr>
          <p:nvPr>
            <p:ph type="body" idx="1"/>
          </p:nvPr>
        </p:nvSpPr>
        <p:spPr>
          <a:xfrm>
            <a:off x="406400" y="1019175"/>
            <a:ext cx="8128000" cy="5330825"/>
          </a:xfrm>
        </p:spPr>
        <p:txBody>
          <a:bodyPr/>
          <a:lstStyle/>
          <a:p>
            <a:pPr>
              <a:buFont typeface="Monotype Sorts" pitchFamily="2" charset="2"/>
              <a:buChar char="n"/>
              <a:defRPr/>
            </a:pPr>
            <a:r>
              <a:rPr lang="en-HK" altLang="zh-CN" dirty="0">
                <a:latin typeface="Menlo" panose="020B0609030804020204" pitchFamily="49" charset="0"/>
                <a:ea typeface="Menlo" panose="020B0609030804020204" pitchFamily="49" charset="0"/>
                <a:cs typeface="Menlo" panose="020B0609030804020204" pitchFamily="49" charset="0"/>
              </a:rPr>
              <a:t>#include &lt;</a:t>
            </a:r>
            <a:r>
              <a:rPr lang="en-HK" altLang="zh-CN" dirty="0" err="1">
                <a:latin typeface="Menlo" panose="020B0609030804020204" pitchFamily="49" charset="0"/>
                <a:ea typeface="Menlo" panose="020B0609030804020204" pitchFamily="49" charset="0"/>
                <a:cs typeface="Menlo" panose="020B0609030804020204" pitchFamily="49" charset="0"/>
              </a:rPr>
              <a:t>pthread.h</a:t>
            </a:r>
            <a:r>
              <a:rPr lang="en-HK" altLang="zh-CN" dirty="0">
                <a:latin typeface="Menlo" panose="020B0609030804020204" pitchFamily="49" charset="0"/>
                <a:ea typeface="Menlo" panose="020B0609030804020204" pitchFamily="49" charset="0"/>
                <a:cs typeface="Menlo" panose="020B0609030804020204" pitchFamily="49" charset="0"/>
              </a:rPr>
              <a:t>&gt;</a:t>
            </a:r>
          </a:p>
          <a:p>
            <a:pPr>
              <a:buFont typeface="Monotype Sorts" pitchFamily="2" charset="2"/>
              <a:buChar char="n"/>
              <a:defRPr/>
            </a:pPr>
            <a:r>
              <a:rPr lang="en-HK" altLang="zh-CN" dirty="0">
                <a:latin typeface="Menlo" panose="020B0609030804020204" pitchFamily="49" charset="0"/>
                <a:ea typeface="Menlo" panose="020B0609030804020204" pitchFamily="49" charset="0"/>
                <a:cs typeface="Menlo" panose="020B0609030804020204" pitchFamily="49" charset="0"/>
              </a:rPr>
              <a:t>int </a:t>
            </a:r>
            <a:r>
              <a:rPr lang="en-HK" altLang="zh-CN" dirty="0" err="1">
                <a:latin typeface="Menlo" panose="020B0609030804020204" pitchFamily="49" charset="0"/>
                <a:ea typeface="Menlo" panose="020B0609030804020204" pitchFamily="49" charset="0"/>
                <a:cs typeface="Menlo" panose="020B0609030804020204" pitchFamily="49" charset="0"/>
              </a:rPr>
              <a:t>pthread_create</a:t>
            </a:r>
            <a:r>
              <a:rPr lang="en-HK" altLang="zh-CN" dirty="0">
                <a:latin typeface="Menlo" panose="020B0609030804020204" pitchFamily="49" charset="0"/>
                <a:ea typeface="Menlo" panose="020B0609030804020204" pitchFamily="49" charset="0"/>
                <a:cs typeface="Menlo" panose="020B0609030804020204" pitchFamily="49" charset="0"/>
              </a:rPr>
              <a:t>( </a:t>
            </a:r>
            <a:r>
              <a:rPr lang="en-HK" altLang="zh-CN" dirty="0" err="1">
                <a:latin typeface="Menlo" panose="020B0609030804020204" pitchFamily="49" charset="0"/>
                <a:ea typeface="Menlo" panose="020B0609030804020204" pitchFamily="49" charset="0"/>
                <a:cs typeface="Menlo" panose="020B0609030804020204" pitchFamily="49" charset="0"/>
              </a:rPr>
              <a:t>pthread_t</a:t>
            </a:r>
            <a:r>
              <a:rPr lang="en-HK" altLang="zh-CN" dirty="0">
                <a:latin typeface="Menlo" panose="020B0609030804020204" pitchFamily="49" charset="0"/>
                <a:ea typeface="Menlo" panose="020B0609030804020204" pitchFamily="49" charset="0"/>
                <a:cs typeface="Menlo" panose="020B0609030804020204" pitchFamily="49" charset="0"/>
              </a:rPr>
              <a:t> * thread, </a:t>
            </a:r>
          </a:p>
          <a:p>
            <a:pPr marL="0" indent="0">
              <a:buFont typeface="Wingdings" panose="05000000000000000000" pitchFamily="2" charset="2"/>
              <a:buNone/>
              <a:defRPr/>
            </a:pPr>
            <a:r>
              <a:rPr lang="en-HK" altLang="zh-CN" dirty="0">
                <a:latin typeface="Menlo" panose="020B0609030804020204" pitchFamily="49" charset="0"/>
                <a:ea typeface="Menlo" panose="020B0609030804020204" pitchFamily="49" charset="0"/>
                <a:cs typeface="Menlo" panose="020B0609030804020204" pitchFamily="49" charset="0"/>
              </a:rPr>
              <a:t>	</a:t>
            </a:r>
            <a:r>
              <a:rPr lang="en-HK" altLang="zh-CN" dirty="0" err="1">
                <a:latin typeface="Menlo" panose="020B0609030804020204" pitchFamily="49" charset="0"/>
                <a:ea typeface="Menlo" panose="020B0609030804020204" pitchFamily="49" charset="0"/>
                <a:cs typeface="Menlo" panose="020B0609030804020204" pitchFamily="49" charset="0"/>
              </a:rPr>
              <a:t>const</a:t>
            </a:r>
            <a:r>
              <a:rPr lang="en-HK" altLang="zh-CN" dirty="0">
                <a:latin typeface="Menlo" panose="020B0609030804020204" pitchFamily="49" charset="0"/>
                <a:ea typeface="Menlo" panose="020B0609030804020204" pitchFamily="49" charset="0"/>
                <a:cs typeface="Menlo" panose="020B0609030804020204" pitchFamily="49" charset="0"/>
              </a:rPr>
              <a:t> </a:t>
            </a:r>
            <a:r>
              <a:rPr lang="en-HK" altLang="zh-CN" dirty="0" err="1">
                <a:latin typeface="Menlo" panose="020B0609030804020204" pitchFamily="49" charset="0"/>
                <a:ea typeface="Menlo" panose="020B0609030804020204" pitchFamily="49" charset="0"/>
                <a:cs typeface="Menlo" panose="020B0609030804020204" pitchFamily="49" charset="0"/>
              </a:rPr>
              <a:t>pthread_attr_t</a:t>
            </a:r>
            <a:r>
              <a:rPr lang="en-HK" altLang="zh-CN" dirty="0">
                <a:latin typeface="Menlo" panose="020B0609030804020204" pitchFamily="49" charset="0"/>
                <a:ea typeface="Menlo" panose="020B0609030804020204" pitchFamily="49" charset="0"/>
                <a:cs typeface="Menlo" panose="020B0609030804020204" pitchFamily="49" charset="0"/>
              </a:rPr>
              <a:t> * </a:t>
            </a:r>
            <a:r>
              <a:rPr lang="en-HK" altLang="zh-CN" dirty="0" err="1">
                <a:latin typeface="Menlo" panose="020B0609030804020204" pitchFamily="49" charset="0"/>
                <a:ea typeface="Menlo" panose="020B0609030804020204" pitchFamily="49" charset="0"/>
                <a:cs typeface="Menlo" panose="020B0609030804020204" pitchFamily="49" charset="0"/>
              </a:rPr>
              <a:t>attr</a:t>
            </a:r>
            <a:r>
              <a:rPr lang="en-HK" altLang="zh-CN"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panose="05000000000000000000" pitchFamily="2" charset="2"/>
              <a:buNone/>
              <a:defRPr/>
            </a:pPr>
            <a:r>
              <a:rPr lang="en-HK" altLang="zh-CN" dirty="0">
                <a:latin typeface="Menlo" panose="020B0609030804020204" pitchFamily="49" charset="0"/>
                <a:ea typeface="Menlo" panose="020B0609030804020204" pitchFamily="49" charset="0"/>
                <a:cs typeface="Menlo" panose="020B0609030804020204" pitchFamily="49" charset="0"/>
              </a:rPr>
              <a:t>	void * (*</a:t>
            </a:r>
            <a:r>
              <a:rPr lang="en-HK" altLang="zh-CN" dirty="0" err="1">
                <a:latin typeface="Menlo" panose="020B0609030804020204" pitchFamily="49" charset="0"/>
                <a:ea typeface="Menlo" panose="020B0609030804020204" pitchFamily="49" charset="0"/>
                <a:cs typeface="Menlo" panose="020B0609030804020204" pitchFamily="49" charset="0"/>
              </a:rPr>
              <a:t>start_routine</a:t>
            </a:r>
            <a:r>
              <a:rPr lang="en-HK" altLang="zh-CN" dirty="0">
                <a:latin typeface="Menlo" panose="020B0609030804020204" pitchFamily="49" charset="0"/>
                <a:ea typeface="Menlo" panose="020B0609030804020204" pitchFamily="49" charset="0"/>
                <a:cs typeface="Menlo" panose="020B0609030804020204" pitchFamily="49" charset="0"/>
              </a:rPr>
              <a:t>)(void*), </a:t>
            </a:r>
          </a:p>
          <a:p>
            <a:pPr marL="0" indent="0">
              <a:buFont typeface="Wingdings" panose="05000000000000000000" pitchFamily="2" charset="2"/>
              <a:buNone/>
              <a:defRPr/>
            </a:pPr>
            <a:r>
              <a:rPr lang="en-HK" altLang="zh-CN" dirty="0">
                <a:latin typeface="Menlo" panose="020B0609030804020204" pitchFamily="49" charset="0"/>
                <a:ea typeface="Menlo" panose="020B0609030804020204" pitchFamily="49" charset="0"/>
                <a:cs typeface="Menlo" panose="020B0609030804020204" pitchFamily="49" charset="0"/>
              </a:rPr>
              <a:t>	void * </a:t>
            </a:r>
            <a:r>
              <a:rPr lang="en-HK" altLang="zh-CN" dirty="0" err="1">
                <a:latin typeface="Menlo" panose="020B0609030804020204" pitchFamily="49" charset="0"/>
                <a:ea typeface="Menlo" panose="020B0609030804020204" pitchFamily="49" charset="0"/>
                <a:cs typeface="Menlo" panose="020B0609030804020204" pitchFamily="49" charset="0"/>
              </a:rPr>
              <a:t>arg</a:t>
            </a:r>
            <a:r>
              <a:rPr lang="en-HK" altLang="zh-CN" dirty="0">
                <a:latin typeface="Menlo" panose="020B0609030804020204" pitchFamily="49" charset="0"/>
                <a:ea typeface="Menlo" panose="020B0609030804020204" pitchFamily="49" charset="0"/>
                <a:cs typeface="Menlo" panose="020B0609030804020204" pitchFamily="49" charset="0"/>
              </a:rPr>
              <a:t>);</a:t>
            </a:r>
          </a:p>
          <a:p>
            <a:pPr lvl="1">
              <a:buFont typeface="Monotype Sorts" pitchFamily="2" charset="2"/>
              <a:buChar char="l"/>
              <a:defRPr/>
            </a:pPr>
            <a:r>
              <a:rPr lang="en-HK" altLang="zh-CN" dirty="0"/>
              <a:t>thread, is a pointer to a structure of type </a:t>
            </a:r>
            <a:r>
              <a:rPr lang="en-HK" altLang="zh-CN" dirty="0" err="1"/>
              <a:t>pthread_t</a:t>
            </a:r>
            <a:r>
              <a:rPr lang="en-HK" altLang="zh-CN" dirty="0"/>
              <a:t>;</a:t>
            </a:r>
          </a:p>
          <a:p>
            <a:pPr lvl="1">
              <a:buFont typeface="Monotype Sorts" pitchFamily="2" charset="2"/>
              <a:buChar char="l"/>
              <a:defRPr/>
            </a:pPr>
            <a:r>
              <a:rPr lang="en-HK" altLang="zh-CN" dirty="0" err="1"/>
              <a:t>attr</a:t>
            </a:r>
            <a:r>
              <a:rPr lang="en-HK" altLang="zh-CN" dirty="0"/>
              <a:t>, is used to specify any attributes this thread might have;</a:t>
            </a:r>
          </a:p>
          <a:p>
            <a:pPr lvl="1">
              <a:buFont typeface="Monotype Sorts" pitchFamily="2" charset="2"/>
              <a:buChar char="l"/>
              <a:defRPr/>
            </a:pPr>
            <a:r>
              <a:rPr lang="en-HK" altLang="zh-CN" dirty="0"/>
              <a:t>Function pointer</a:t>
            </a:r>
            <a:r>
              <a:rPr lang="en-US" altLang="zh-CN" dirty="0"/>
              <a:t>;</a:t>
            </a:r>
            <a:endParaRPr lang="en-HK" altLang="zh-CN" dirty="0"/>
          </a:p>
          <a:p>
            <a:pPr lvl="1">
              <a:buFont typeface="Monotype Sorts" pitchFamily="2" charset="2"/>
              <a:buChar char="l"/>
              <a:defRPr/>
            </a:pPr>
            <a:r>
              <a:rPr lang="en-HK" altLang="zh-CN" dirty="0" err="1"/>
              <a:t>arg</a:t>
            </a:r>
            <a:r>
              <a:rPr lang="en-HK" altLang="zh-CN" dirty="0"/>
              <a:t>, the argument to be passed to the function where the thread begins execution.</a:t>
            </a:r>
          </a:p>
          <a:p>
            <a:pPr lvl="1">
              <a:buFont typeface="Monotype Sorts" pitchFamily="2" charset="2"/>
              <a:buChar char="l"/>
              <a:defRPr/>
            </a:pPr>
            <a:endParaRPr lang="en-US" altLang="en-US" dirty="0"/>
          </a:p>
          <a:p>
            <a:pPr>
              <a:buFont typeface="Monotype Sorts" pitchFamily="2" charset="2"/>
              <a:buNone/>
              <a:defRPr/>
            </a:pP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0483FD71-164B-4ACD-8E89-012165C89852}"/>
              </a:ext>
            </a:extLst>
          </p:cNvPr>
          <p:cNvSpPr>
            <a:spLocks noGrp="1" noChangeArrowheads="1"/>
          </p:cNvSpPr>
          <p:nvPr>
            <p:ph type="title"/>
          </p:nvPr>
        </p:nvSpPr>
        <p:spPr/>
        <p:txBody>
          <a:bodyPr/>
          <a:lstStyle/>
          <a:p>
            <a:r>
              <a:rPr lang="en-US" altLang="en-US"/>
              <a:t>Pthreads Example: Create &amp; Join</a:t>
            </a:r>
            <a:endParaRPr kumimoji="1" lang="zh-CN" altLang="en-US"/>
          </a:p>
        </p:txBody>
      </p:sp>
      <p:pic>
        <p:nvPicPr>
          <p:cNvPr id="37891" name="内容占位符 7" descr="文本&#10;&#10;描述已自动生成">
            <a:extLst>
              <a:ext uri="{FF2B5EF4-FFF2-40B4-BE49-F238E27FC236}">
                <a16:creationId xmlns:a16="http://schemas.microsoft.com/office/drawing/2014/main" id="{94A1C7E0-53C7-4030-9A7B-98E45FC884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52550" y="1017588"/>
            <a:ext cx="6438900" cy="5132387"/>
          </a:xfrm>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21576</TotalTime>
  <Words>3569</Words>
  <Application>Microsoft Office PowerPoint</Application>
  <PresentationFormat>全屏显示(4:3)</PresentationFormat>
  <Paragraphs>798</Paragraphs>
  <Slides>55</Slides>
  <Notes>23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55</vt:i4>
      </vt:variant>
    </vt:vector>
  </HeadingPairs>
  <TitlesOfParts>
    <vt:vector size="67" baseType="lpstr">
      <vt:lpstr>Courier</vt:lpstr>
      <vt:lpstr>Menlo</vt:lpstr>
      <vt:lpstr>Monotype Sorts</vt:lpstr>
      <vt:lpstr>Arial</vt:lpstr>
      <vt:lpstr>Cambria Math</vt:lpstr>
      <vt:lpstr>Courier New</vt:lpstr>
      <vt:lpstr>Helvetica</vt:lpstr>
      <vt:lpstr>Times New Roman</vt:lpstr>
      <vt:lpstr>Verdana</vt:lpstr>
      <vt:lpstr>Webdings</vt:lpstr>
      <vt:lpstr>Wingdings</vt:lpstr>
      <vt:lpstr>os-8</vt:lpstr>
      <vt:lpstr>Spring 2022 COMP 3511 Review #3</vt:lpstr>
      <vt:lpstr>Coverages</vt:lpstr>
      <vt:lpstr>Asynchronous Threading</vt:lpstr>
      <vt:lpstr>Synchronous Threading</vt:lpstr>
      <vt:lpstr>Pthreads</vt:lpstr>
      <vt:lpstr>Pthreads</vt:lpstr>
      <vt:lpstr>Pthreads Example</vt:lpstr>
      <vt:lpstr>pthread_create function</vt:lpstr>
      <vt:lpstr>Pthreads Example: Create &amp; Join</vt:lpstr>
      <vt:lpstr>Pthreads Example (Cont.)</vt:lpstr>
      <vt:lpstr>Pthreads Example (Cont.)</vt:lpstr>
      <vt:lpstr>Test the pthread program</vt:lpstr>
      <vt:lpstr>Pthreads Code for Joining 10 Threads</vt:lpstr>
      <vt:lpstr>Another Pthreads example</vt:lpstr>
      <vt:lpstr>Trace the threads(1)</vt:lpstr>
      <vt:lpstr>Trace the threads(2)</vt:lpstr>
      <vt:lpstr>Time to consider…</vt:lpstr>
      <vt:lpstr>Trace the threads(3)</vt:lpstr>
      <vt:lpstr>Extend this example…</vt:lpstr>
      <vt:lpstr>What is the possible outputs?</vt:lpstr>
      <vt:lpstr>Clone</vt:lpstr>
      <vt:lpstr>Simple example of clone()</vt:lpstr>
      <vt:lpstr>Outputs of this example</vt:lpstr>
      <vt:lpstr>Example of clone()</vt:lpstr>
      <vt:lpstr>Example of clone()</vt:lpstr>
      <vt:lpstr>CPU Scheduler</vt:lpstr>
      <vt:lpstr>Scheduling Criteria</vt:lpstr>
      <vt:lpstr>Exponential Averaging Algorithm</vt:lpstr>
      <vt:lpstr>Exponential Averaging Algorithm</vt:lpstr>
      <vt:lpstr>First-Come, First-Served (FCFS) Scheduling</vt:lpstr>
      <vt:lpstr>FCFS Scheduling: Example</vt:lpstr>
      <vt:lpstr>Round Robin (RR) Scheduling</vt:lpstr>
      <vt:lpstr>RR Scheduling: Example 1</vt:lpstr>
      <vt:lpstr>RR Scheduling: Example 2</vt:lpstr>
      <vt:lpstr>RR Scheduling: Example 3</vt:lpstr>
      <vt:lpstr>RR Scheduling: Example 3</vt:lpstr>
      <vt:lpstr>RR Scheduling: Example 3</vt:lpstr>
      <vt:lpstr>RR Scheduling: Example 3</vt:lpstr>
      <vt:lpstr>RR Scheduling: Example 3</vt:lpstr>
      <vt:lpstr>Shortest-Job-First (SJF) Scheduling</vt:lpstr>
      <vt:lpstr>SJF Scheduling: Example</vt:lpstr>
      <vt:lpstr>Shortest-Job-First (SJF) Scheduling</vt:lpstr>
      <vt:lpstr>SRTF Scheduling: Example</vt:lpstr>
      <vt:lpstr>SRTF Scheduling: Example</vt:lpstr>
      <vt:lpstr>SRTF Scheduling: Example</vt:lpstr>
      <vt:lpstr>SRTF Scheduling: Example</vt:lpstr>
      <vt:lpstr>SRTF Scheduling: Example</vt:lpstr>
      <vt:lpstr>SRTF Scheduling: Example</vt:lpstr>
      <vt:lpstr>SRTF Scheduling: Example</vt:lpstr>
      <vt:lpstr>Priority Scheduling</vt:lpstr>
      <vt:lpstr>Priority Scheduling: Example</vt:lpstr>
      <vt:lpstr>Q.1</vt:lpstr>
      <vt:lpstr>Q.2</vt:lpstr>
      <vt:lpstr>Q.3</vt:lpstr>
      <vt:lpstr>PowerPoint 演示文稿</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叶 芃</cp:lastModifiedBy>
  <cp:revision>464</cp:revision>
  <cp:lastPrinted>2013-09-10T17:57:57Z</cp:lastPrinted>
  <dcterms:created xsi:type="dcterms:W3CDTF">2011-01-13T23:43:38Z</dcterms:created>
  <dcterms:modified xsi:type="dcterms:W3CDTF">2022-03-08T05:20:21Z</dcterms:modified>
</cp:coreProperties>
</file>